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7" r:id="rId2"/>
    <p:sldId id="258" r:id="rId3"/>
    <p:sldId id="265" r:id="rId4"/>
    <p:sldId id="266" r:id="rId5"/>
    <p:sldId id="256" r:id="rId6"/>
    <p:sldId id="257" r:id="rId7"/>
    <p:sldId id="267" r:id="rId8"/>
    <p:sldId id="259" r:id="rId9"/>
    <p:sldId id="260" r:id="rId10"/>
    <p:sldId id="261" r:id="rId11"/>
    <p:sldId id="262" r:id="rId12"/>
    <p:sldId id="263" r:id="rId13"/>
    <p:sldId id="264" r:id="rId14"/>
    <p:sldId id="268" r:id="rId15"/>
    <p:sldId id="269" r:id="rId16"/>
    <p:sldId id="270" r:id="rId17"/>
    <p:sldId id="271" r:id="rId18"/>
    <p:sldId id="272" r:id="rId19"/>
    <p:sldId id="273" r:id="rId20"/>
    <p:sldId id="274" r:id="rId21"/>
    <p:sldId id="275" r:id="rId22"/>
    <p:sldId id="276"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2" r:id="rId37"/>
    <p:sldId id="291" r:id="rId38"/>
    <p:sldId id="293" r:id="rId39"/>
    <p:sldId id="294" r:id="rId40"/>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111"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111"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111"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111"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111" charset="-128"/>
        <a:cs typeface="+mn-cs"/>
      </a:defRPr>
    </a:lvl5pPr>
    <a:lvl6pPr marL="2286000" algn="l" defTabSz="914400" rtl="0" eaLnBrk="1" latinLnBrk="0" hangingPunct="1">
      <a:defRPr kern="1200">
        <a:solidFill>
          <a:schemeClr val="tx1"/>
        </a:solidFill>
        <a:latin typeface="Arial" charset="0"/>
        <a:ea typeface="ＭＳ Ｐゴシック" pitchFamily="-111" charset="-128"/>
        <a:cs typeface="+mn-cs"/>
      </a:defRPr>
    </a:lvl6pPr>
    <a:lvl7pPr marL="2743200" algn="l" defTabSz="914400" rtl="0" eaLnBrk="1" latinLnBrk="0" hangingPunct="1">
      <a:defRPr kern="1200">
        <a:solidFill>
          <a:schemeClr val="tx1"/>
        </a:solidFill>
        <a:latin typeface="Arial" charset="0"/>
        <a:ea typeface="ＭＳ Ｐゴシック" pitchFamily="-111" charset="-128"/>
        <a:cs typeface="+mn-cs"/>
      </a:defRPr>
    </a:lvl7pPr>
    <a:lvl8pPr marL="3200400" algn="l" defTabSz="914400" rtl="0" eaLnBrk="1" latinLnBrk="0" hangingPunct="1">
      <a:defRPr kern="1200">
        <a:solidFill>
          <a:schemeClr val="tx1"/>
        </a:solidFill>
        <a:latin typeface="Arial" charset="0"/>
        <a:ea typeface="ＭＳ Ｐゴシック" pitchFamily="-111" charset="-128"/>
        <a:cs typeface="+mn-cs"/>
      </a:defRPr>
    </a:lvl8pPr>
    <a:lvl9pPr marL="3657600" algn="l" defTabSz="914400" rtl="0" eaLnBrk="1" latinLnBrk="0" hangingPunct="1">
      <a:defRPr kern="1200">
        <a:solidFill>
          <a:schemeClr val="tx1"/>
        </a:solidFill>
        <a:latin typeface="Arial" charset="0"/>
        <a:ea typeface="ＭＳ Ｐゴシック" pitchFamily="-111"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3964C187-B613-4DB9-8232-627CC47BD3BA}" type="datetime1">
              <a:rPr lang="en-US"/>
              <a:pPr/>
              <a:t>9/27/2011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6FF9454-ED88-41AC-8675-78965FF31707}"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8C7CF282-3E92-4DC4-9DBA-3EFFCA1EEFD4}" type="datetime1">
              <a:rPr lang="en-US"/>
              <a:pPr/>
              <a:t>9/27/2011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1D0C6C1-1491-4D5E-98C3-677AFDB99AFB}"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9B36BF0A-7D88-48F1-A686-3C0AB771F6A7}" type="datetime1">
              <a:rPr lang="en-US"/>
              <a:pPr/>
              <a:t>9/27/2011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6E56D0E-7DDA-4795-ACAA-3EF76D3FA9E3}"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BE7B42DA-9013-4F9C-84A2-E392B43221AD}" type="datetime1">
              <a:rPr lang="en-US"/>
              <a:pPr/>
              <a:t>9/27/2011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C02C7AD7-6666-4BF8-86A3-BB23ADB93B1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F7CD6A5B-6CA7-4F56-B27B-16D2698B0744}" type="datetime1">
              <a:rPr lang="en-US"/>
              <a:pPr/>
              <a:t>9/27/2011</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fld id="{EAA049A2-5B4D-43A5-9B4E-6C20DCCCB476}"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2C9729D4-BBF7-4810-B831-8DDB41808683}" type="datetime1">
              <a:rPr lang="en-US"/>
              <a:pPr/>
              <a:t>9/27/2011</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1DD10353-9311-4B16-9E63-747FBD63FD4D}"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602B5302-A0B1-42A9-B086-4975B5E94FC7}" type="datetime1">
              <a:rPr lang="en-US"/>
              <a:pPr/>
              <a:t>9/27/2011</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EBE8216A-0003-4393-BF32-9264630A5BEB}"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4ECC82CD-2F5E-4C6B-A9E8-63E2901F745C}" type="datetime1">
              <a:rPr lang="en-US"/>
              <a:pPr/>
              <a:t>9/27/2011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0925C77D-DE10-4DF6-91CF-72C11361ED2D}"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06366F66-3720-4F3D-A861-37383CFD71EF}" type="datetime1">
              <a:rPr lang="en-US"/>
              <a:pPr/>
              <a:t>9/27/2011</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7F312CC1-A148-4BB0-833E-D04C0E2769A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4F020C7-D4A5-422C-8AAB-03DDCEFCE465}" type="datetime1">
              <a:rPr lang="en-US"/>
              <a:pPr/>
              <a:t>9/27/2011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3877C81-3894-43B2-A7F3-429C3DEA4BD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13ADC8E6-B284-47FC-8390-13B81A667918}" type="datetime1">
              <a:rPr lang="en-US"/>
              <a:pPr/>
              <a:t>9/27/2011</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288621-9398-44C4-A303-54CA2BFC037B}"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111" charset="0"/>
              </a:defRPr>
            </a:lvl1pPr>
          </a:lstStyle>
          <a:p>
            <a:fld id="{62132213-052F-476F-98FC-F01DCE07F200}" type="datetime1">
              <a:rPr lang="en-US"/>
              <a:pPr/>
              <a:t>9/27/2011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111" charset="0"/>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111" charset="0"/>
              </a:defRPr>
            </a:lvl1pPr>
          </a:lstStyle>
          <a:p>
            <a:fld id="{C7DA746B-B0A4-4ED7-9A48-ED46F2AC2303}"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pitchFamily="-111" charset="-128"/>
          <a:cs typeface="ＭＳ Ｐゴシック" pitchFamily="-111" charset="-128"/>
        </a:defRPr>
      </a:lvl1pPr>
      <a:lvl2pPr algn="ctr" defTabSz="457200" rtl="0" eaLnBrk="0" fontAlgn="base" hangingPunct="0">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2pPr>
      <a:lvl3pPr algn="ctr" defTabSz="457200" rtl="0" eaLnBrk="0" fontAlgn="base" hangingPunct="0">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3pPr>
      <a:lvl4pPr algn="ctr" defTabSz="457200" rtl="0" eaLnBrk="0" fontAlgn="base" hangingPunct="0">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4pPr>
      <a:lvl5pPr algn="ctr" defTabSz="457200" rtl="0" eaLnBrk="0" fontAlgn="base" hangingPunct="0">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5pPr>
      <a:lvl6pPr marL="457200" algn="ctr" defTabSz="457200" rtl="0" fontAlgn="base">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6pPr>
      <a:lvl7pPr marL="914400" algn="ctr" defTabSz="457200" rtl="0" fontAlgn="base">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7pPr>
      <a:lvl8pPr marL="1371600" algn="ctr" defTabSz="457200" rtl="0" fontAlgn="base">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8pPr>
      <a:lvl9pPr marL="1828800" algn="ctr" defTabSz="457200" rtl="0" fontAlgn="base">
        <a:spcBef>
          <a:spcPct val="0"/>
        </a:spcBef>
        <a:spcAft>
          <a:spcPct val="0"/>
        </a:spcAft>
        <a:defRPr sz="4400">
          <a:solidFill>
            <a:schemeClr val="tx1"/>
          </a:solidFill>
          <a:latin typeface="Calibri" pitchFamily="-111" charset="0"/>
          <a:ea typeface="ＭＳ Ｐゴシック" pitchFamily="-111" charset="-128"/>
          <a:cs typeface="ＭＳ Ｐゴシック" pitchFamily="-111" charset="-128"/>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ＭＳ Ｐゴシック" pitchFamily="-111" charset="-128"/>
          <a:cs typeface="ＭＳ Ｐゴシック" pitchFamily="-111" charset="-128"/>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ＭＳ Ｐゴシック" pitchFamily="-111" charset="-128"/>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ＭＳ Ｐゴシック" pitchFamily="-111" charset="-128"/>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111" charset="-128"/>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111"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bond%204.mp3"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image" Target="../media/image2.jpeg"/><Relationship Id="rId4" Type="http://schemas.openxmlformats.org/officeDocument/2006/relationships/audio" Target="../media/audio5.wav"/></Relationships>
</file>

<file path=ppt/slides/_rels/slide6.xml.rels><?xml version="1.0" encoding="UTF-8" standalone="yes"?>
<Relationships xmlns="http://schemas.openxmlformats.org/package/2006/relationships"><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10.wav"/><Relationship Id="rId2" Type="http://schemas.openxmlformats.org/officeDocument/2006/relationships/audio" Target="../media/audio9.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1.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audio" Target="../media/audio1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audio" Target="../media/audio7.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audio" Target="../media/audio14.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audio16.wav"/><Relationship Id="rId2" Type="http://schemas.openxmlformats.org/officeDocument/2006/relationships/audio" Target="../media/audio15.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audio" Target="../media/audio17.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audio" Target="../media/audio8.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audio" Target="../media/audio18.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audio" Target="../media/audio12.wav"/><Relationship Id="rId2" Type="http://schemas.openxmlformats.org/officeDocument/2006/relationships/audio" Target="../media/audio19.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audio" Target="../media/audio20.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audio" Target="../media/audio13.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2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audio" Target="../media/audio20.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audio" Target="../media/audio13.wav"/><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 Target="slide3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audio" Target="../media/audio20.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audio" Target="../media/audio1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slide" Target="slide32.xml"/><Relationship Id="rId2" Type="http://schemas.openxmlformats.org/officeDocument/2006/relationships/slide" Target="slide3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audio" Target="../media/audio20.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audio" Target="../media/audio1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slide" Target="slide36.xml"/><Relationship Id="rId1" Type="http://schemas.openxmlformats.org/officeDocument/2006/relationships/slideLayout" Target="../slideLayouts/slideLayout7.xml"/><Relationship Id="rId4" Type="http://schemas.openxmlformats.org/officeDocument/2006/relationships/slide" Target="slide37.xml"/></Relationships>
</file>

<file path=ppt/slides/_rels/slide35.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audio" Target="../media/audio20.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audio" Target="../media/audio21.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audio" Target="../media/audio13.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22.wav"/><Relationship Id="rId1" Type="http://schemas.openxmlformats.org/officeDocument/2006/relationships/slideLayout" Target="../slideLayouts/slideLayout7.xml"/><Relationship Id="rId4" Type="http://schemas.openxmlformats.org/officeDocument/2006/relationships/audio" Target="../media/audio12.wav"/></Relationships>
</file>

<file path=ppt/slides/_rels/slide39.xml.rels><?xml version="1.0" encoding="UTF-8" standalone="yes"?>
<Relationships xmlns="http://schemas.openxmlformats.org/package/2006/relationships"><Relationship Id="rId3" Type="http://schemas.openxmlformats.org/officeDocument/2006/relationships/hyperlink" Target="http://www.teacherspayteachers.com/Product/MATTER-WEIGHT-MASS-VOLUME-PowerPoint-Lessons-part-1" TargetMode="External"/><Relationship Id="rId7" Type="http://schemas.openxmlformats.org/officeDocument/2006/relationships/hyperlink" Target="http://www.teacherspayteachers.com/Store/Nicole-Paul/Products" TargetMode="External"/><Relationship Id="rId2" Type="http://schemas.openxmlformats.org/officeDocument/2006/relationships/hyperlink" Target="http://www.teacherspayteachers.com/Product/Atoms-Compounds-Elements-Mixtures-ReviewQuestion-Sheet-TEST" TargetMode="External"/><Relationship Id="rId1" Type="http://schemas.openxmlformats.org/officeDocument/2006/relationships/slideLayout" Target="../slideLayouts/slideLayout7.xml"/><Relationship Id="rId6" Type="http://schemas.openxmlformats.org/officeDocument/2006/relationships/hyperlink" Target="http://www.teacherspayteachers.com/Product/The-Scientific-Method-Red-Nosed-Reindeer-Mystery-Christmas-Powerpoint" TargetMode="External"/><Relationship Id="rId5" Type="http://schemas.openxmlformats.org/officeDocument/2006/relationships/hyperlink" Target="http://www.teacherspayteachers.com/Product/All-About-the-Moon-PowerPoint-Moon-Features-Phases-Eclipses-Tides" TargetMode="External"/><Relationship Id="rId4" Type="http://schemas.openxmlformats.org/officeDocument/2006/relationships/hyperlink" Target="http://www.teacherspayteachers.com/Product/MATTER-WEIGHT-MASS-VOLUME-PowerPoint-Lessons-part-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ond 4.mp3">
            <a:hlinkClick r:id="" action="ppaction://media"/>
          </p:cNvPr>
          <p:cNvPicPr>
            <a:picLocks noRot="1" noChangeAspect="1"/>
          </p:cNvPicPr>
          <p:nvPr>
            <a:audioFile r:link="rId1"/>
          </p:nvPr>
        </p:nvPicPr>
        <p:blipFill>
          <a:blip r:embed="rId3"/>
          <a:srcRect/>
          <a:stretch>
            <a:fillRect/>
          </a:stretch>
        </p:blipFill>
        <p:spPr bwMode="auto">
          <a:xfrm>
            <a:off x="4221163" y="2743200"/>
            <a:ext cx="46037" cy="46038"/>
          </a:xfrm>
          <a:prstGeom prst="rect">
            <a:avLst/>
          </a:prstGeom>
          <a:noFill/>
          <a:ln w="9525">
            <a:noFill/>
            <a:miter lim="800000"/>
            <a:headEnd/>
            <a:tailEnd/>
          </a:ln>
        </p:spPr>
      </p:pic>
      <p:sp>
        <p:nvSpPr>
          <p:cNvPr id="5" name="TextBox 4"/>
          <p:cNvSpPr txBox="1"/>
          <p:nvPr/>
        </p:nvSpPr>
        <p:spPr>
          <a:xfrm>
            <a:off x="304800" y="580072"/>
            <a:ext cx="8458200" cy="3247043"/>
          </a:xfrm>
          <a:prstGeom prst="rect">
            <a:avLst/>
          </a:prstGeom>
          <a:noFill/>
        </p:spPr>
        <p:txBody>
          <a:bodyPr>
            <a:spAutoFit/>
          </a:bodyPr>
          <a:lstStyle/>
          <a:p>
            <a:pPr algn="ctr">
              <a:defRPr/>
            </a:pPr>
            <a:r>
              <a:rPr lang="en-US" sz="4100" b="1" dirty="0">
                <a:ln>
                  <a:solidFill>
                    <a:schemeClr val="tx1"/>
                  </a:solidFill>
                </a:ln>
                <a:solidFill>
                  <a:srgbClr val="FF0000"/>
                </a:solidFill>
                <a:latin typeface="+mn-lt"/>
                <a:cs typeface="ＭＳ Ｐゴシック" pitchFamily="-111" charset="-128"/>
              </a:rPr>
              <a:t>THE FOLLOWING IS TO BE VIEWED BY LEVEL 5 CLASSIFED PERSONNEL ONLY.  IF YOU ARE NOT LEVEL 5 PERSONNEL, EXIT THIS PROGRAM IMMEDIATELY.  </a:t>
            </a:r>
          </a:p>
          <a:p>
            <a:pPr algn="ctr">
              <a:defRPr/>
            </a:pPr>
            <a:r>
              <a:rPr lang="en-US" sz="4100" b="1" dirty="0">
                <a:ln>
                  <a:solidFill>
                    <a:schemeClr val="tx1"/>
                  </a:solidFill>
                </a:ln>
                <a:solidFill>
                  <a:srgbClr val="FF0000"/>
                </a:solidFill>
                <a:latin typeface="+mn-lt"/>
                <a:cs typeface="ＭＳ Ｐゴシック" pitchFamily="-111" charset="-128"/>
              </a:rPr>
              <a:t>IF YOU HAVE LEVEL 5 CLEARANCE…..</a:t>
            </a:r>
          </a:p>
        </p:txBody>
      </p:sp>
      <p:sp>
        <p:nvSpPr>
          <p:cNvPr id="6" name="TextBox 5"/>
          <p:cNvSpPr txBox="1"/>
          <p:nvPr/>
        </p:nvSpPr>
        <p:spPr>
          <a:xfrm>
            <a:off x="304800" y="4572000"/>
            <a:ext cx="8458200" cy="1754327"/>
          </a:xfrm>
          <a:prstGeom prst="rect">
            <a:avLst/>
          </a:prstGeom>
          <a:noFill/>
        </p:spPr>
        <p:txBody>
          <a:bodyPr>
            <a:spAutoFit/>
          </a:bodyPr>
          <a:lstStyle/>
          <a:p>
            <a:pPr algn="ctr">
              <a:defRPr/>
            </a:pPr>
            <a:r>
              <a:rPr lang="en-US" sz="5200" dirty="0">
                <a:ln>
                  <a:solidFill>
                    <a:schemeClr val="tx1"/>
                  </a:solidFill>
                </a:ln>
                <a:solidFill>
                  <a:srgbClr val="FF0000"/>
                </a:solidFill>
                <a:latin typeface="+mn-lt"/>
                <a:cs typeface="ＭＳ Ｐゴシック" pitchFamily="-111" charset="-128"/>
              </a:rPr>
              <a:t>CLICK TO CONTINUE TO THE NEXT SLIDE </a:t>
            </a:r>
            <a:r>
              <a:rPr lang="en-US" sz="5200" b="1" u="sng" dirty="0">
                <a:ln>
                  <a:solidFill>
                    <a:schemeClr val="tx1"/>
                  </a:solidFill>
                </a:ln>
                <a:solidFill>
                  <a:srgbClr val="FF0000"/>
                </a:solidFill>
                <a:latin typeface="+mn-lt"/>
                <a:cs typeface="ＭＳ Ｐゴシック" pitchFamily="-111" charset="-128"/>
              </a:rPr>
              <a:t>NOW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mediacall" presetSubtype="0" fill="hold" nodeType="withEffect">
                                  <p:stCondLst>
                                    <p:cond delay="0"/>
                                  </p:stCondLst>
                                  <p:childTnLst>
                                    <p:cmd type="call" cmd="playFrom(0.0)">
                                      <p:cBhvr>
                                        <p:cTn id="12"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156">
                <p:cTn id="13"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Oval 33"/>
          <p:cNvSpPr>
            <a:spLocks noChangeArrowheads="1"/>
          </p:cNvSpPr>
          <p:nvPr/>
        </p:nvSpPr>
        <p:spPr bwMode="auto">
          <a:xfrm>
            <a:off x="-3254375" y="-1249363"/>
            <a:ext cx="15316200" cy="9601201"/>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3" name="Oval 22"/>
          <p:cNvSpPr>
            <a:spLocks noChangeArrowheads="1"/>
          </p:cNvSpPr>
          <p:nvPr/>
        </p:nvSpPr>
        <p:spPr bwMode="auto">
          <a:xfrm>
            <a:off x="4251325" y="1477963"/>
            <a:ext cx="4206875" cy="4206875"/>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2" name="Oval 21"/>
          <p:cNvSpPr>
            <a:spLocks noChangeArrowheads="1"/>
          </p:cNvSpPr>
          <p:nvPr/>
        </p:nvSpPr>
        <p:spPr bwMode="auto">
          <a:xfrm>
            <a:off x="6049963" y="1325563"/>
            <a:ext cx="4206875" cy="4206875"/>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1" name="Oval 20"/>
          <p:cNvSpPr>
            <a:spLocks noChangeArrowheads="1"/>
          </p:cNvSpPr>
          <p:nvPr/>
        </p:nvSpPr>
        <p:spPr bwMode="auto">
          <a:xfrm>
            <a:off x="7223125" y="2239963"/>
            <a:ext cx="2378075" cy="2378075"/>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9" name="Oval 18"/>
          <p:cNvSpPr>
            <a:spLocks noChangeArrowheads="1"/>
          </p:cNvSpPr>
          <p:nvPr/>
        </p:nvSpPr>
        <p:spPr bwMode="auto">
          <a:xfrm>
            <a:off x="8077200" y="2544763"/>
            <a:ext cx="1646238" cy="1646237"/>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0" y="2895600"/>
            <a:ext cx="914400" cy="914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3" name="Oval 12"/>
          <p:cNvSpPr>
            <a:spLocks noChangeArrowheads="1"/>
          </p:cNvSpPr>
          <p:nvPr/>
        </p:nvSpPr>
        <p:spPr bwMode="auto">
          <a:xfrm>
            <a:off x="1447800" y="2895600"/>
            <a:ext cx="914400" cy="914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4" name="Oval 13"/>
          <p:cNvSpPr>
            <a:spLocks noChangeArrowheads="1"/>
          </p:cNvSpPr>
          <p:nvPr/>
        </p:nvSpPr>
        <p:spPr bwMode="auto">
          <a:xfrm>
            <a:off x="2819400" y="2895600"/>
            <a:ext cx="914400" cy="914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5" name="Oval 14"/>
          <p:cNvSpPr>
            <a:spLocks noChangeArrowheads="1"/>
          </p:cNvSpPr>
          <p:nvPr/>
        </p:nvSpPr>
        <p:spPr bwMode="auto">
          <a:xfrm>
            <a:off x="4267200" y="2895600"/>
            <a:ext cx="914400" cy="914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6" name="Oval 15"/>
          <p:cNvSpPr>
            <a:spLocks noChangeArrowheads="1"/>
          </p:cNvSpPr>
          <p:nvPr/>
        </p:nvSpPr>
        <p:spPr bwMode="auto">
          <a:xfrm>
            <a:off x="5715000" y="2895600"/>
            <a:ext cx="914400" cy="914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7" name="Oval 16"/>
          <p:cNvSpPr>
            <a:spLocks noChangeArrowheads="1"/>
          </p:cNvSpPr>
          <p:nvPr/>
        </p:nvSpPr>
        <p:spPr bwMode="auto">
          <a:xfrm>
            <a:off x="7239000" y="2895600"/>
            <a:ext cx="914400" cy="914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8" name="Oval 17"/>
          <p:cNvSpPr>
            <a:spLocks noChangeArrowheads="1"/>
          </p:cNvSpPr>
          <p:nvPr/>
        </p:nvSpPr>
        <p:spPr bwMode="auto">
          <a:xfrm>
            <a:off x="8686800" y="2895600"/>
            <a:ext cx="914400" cy="914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3" name="Oval 32"/>
          <p:cNvSpPr>
            <a:spLocks noChangeArrowheads="1"/>
          </p:cNvSpPr>
          <p:nvPr/>
        </p:nvSpPr>
        <p:spPr bwMode="auto">
          <a:xfrm>
            <a:off x="1066800" y="-76200"/>
            <a:ext cx="7772400" cy="77724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2" name="Oval 31"/>
          <p:cNvSpPr>
            <a:spLocks noChangeArrowheads="1"/>
          </p:cNvSpPr>
          <p:nvPr/>
        </p:nvSpPr>
        <p:spPr bwMode="auto">
          <a:xfrm>
            <a:off x="1981200" y="533400"/>
            <a:ext cx="6400800" cy="6400800"/>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1" name="Oval 30"/>
          <p:cNvSpPr>
            <a:spLocks noChangeArrowheads="1"/>
          </p:cNvSpPr>
          <p:nvPr/>
        </p:nvSpPr>
        <p:spPr bwMode="auto">
          <a:xfrm>
            <a:off x="2560638" y="1173163"/>
            <a:ext cx="5303837" cy="5303837"/>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4" name="Oval 23"/>
          <p:cNvSpPr>
            <a:spLocks noChangeArrowheads="1"/>
          </p:cNvSpPr>
          <p:nvPr/>
        </p:nvSpPr>
        <p:spPr bwMode="auto">
          <a:xfrm>
            <a:off x="2819400" y="1477963"/>
            <a:ext cx="4206875" cy="4206875"/>
          </a:xfrm>
          <a:prstGeom prst="ellipse">
            <a:avLst/>
          </a:prstGeom>
          <a:solidFill>
            <a:schemeClr val="bg1"/>
          </a:solidFill>
          <a:ln w="9525">
            <a:no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nvGrpSpPr>
          <p:cNvPr id="2" name="Group 1"/>
          <p:cNvGrpSpPr>
            <a:grpSpLocks/>
          </p:cNvGrpSpPr>
          <p:nvPr/>
        </p:nvGrpSpPr>
        <p:grpSpPr bwMode="auto">
          <a:xfrm>
            <a:off x="4251325" y="3048000"/>
            <a:ext cx="1539875" cy="1143000"/>
            <a:chOff x="533400" y="3581400"/>
            <a:chExt cx="1539240" cy="1143000"/>
          </a:xfrm>
        </p:grpSpPr>
        <p:sp>
          <p:nvSpPr>
            <p:cNvPr id="26" name="Oval 25"/>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7" name="Oval 26"/>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8" name="Oval 27"/>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9" name="Oval 28"/>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0" name="Oval 29"/>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14355" name="TextBox 34"/>
          <p:cNvSpPr txBox="1">
            <a:spLocks noChangeArrowheads="1"/>
          </p:cNvSpPr>
          <p:nvPr/>
        </p:nvSpPr>
        <p:spPr bwMode="auto">
          <a:xfrm>
            <a:off x="152400" y="914400"/>
            <a:ext cx="8686800" cy="862013"/>
          </a:xfrm>
          <a:prstGeom prst="rect">
            <a:avLst/>
          </a:prstGeom>
          <a:noFill/>
          <a:ln w="9525">
            <a:noFill/>
            <a:miter lim="800000"/>
            <a:headEnd/>
            <a:tailEnd/>
          </a:ln>
        </p:spPr>
        <p:txBody>
          <a:bodyPr>
            <a:spAutoFit/>
          </a:bodyPr>
          <a:lstStyle/>
          <a:p>
            <a:pPr algn="ctr"/>
            <a:r>
              <a:rPr lang="en-US" sz="2500" b="1">
                <a:latin typeface="Engravers MT" pitchFamily="-111" charset="0"/>
              </a:rPr>
              <a:t>Atoms, Molecules, Elements, Compounds, and Mixtures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childTnLst>
                                    <p:set>
                                      <p:cBhvr>
                                        <p:cTn id="6"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par>
                          <p:cTn id="7" fill="hold">
                            <p:stCondLst>
                              <p:cond delay="2000"/>
                            </p:stCondLst>
                            <p:childTnLst>
                              <p:par>
                                <p:cTn id="8" presetID="1" presetClass="entr" presetSubtype="0" fill="hold" grpId="0" nodeType="afterEffect">
                                  <p:stCondLst>
                                    <p:cond delay="1000"/>
                                  </p:stCondLst>
                                  <p:childTnLst>
                                    <p:set>
                                      <p:cBhvr>
                                        <p:cTn id="9" dur="1" fill="hold">
                                          <p:stCondLst>
                                            <p:cond delay="0"/>
                                          </p:stCondLst>
                                        </p:cTn>
                                        <p:tgtEl>
                                          <p:spTgt spid="13"/>
                                        </p:tgtEl>
                                        <p:attrNameLst>
                                          <p:attrName>style.visibility</p:attrName>
                                        </p:attrNameLst>
                                      </p:cBhvr>
                                      <p:to>
                                        <p:strVal val="visible"/>
                                      </p:to>
                                    </p:set>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0"/>
                                          </p:stCondLst>
                                        </p:cTn>
                                        <p:tgtEl>
                                          <p:spTgt spid="14"/>
                                        </p:tgtEl>
                                        <p:attrNameLst>
                                          <p:attrName>style.visibility</p:attrName>
                                        </p:attrNameLst>
                                      </p:cBhvr>
                                      <p:to>
                                        <p:strVal val="visible"/>
                                      </p:to>
                                    </p:se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par>
                          <p:cTn id="13" fill="hold">
                            <p:stCondLst>
                              <p:cond delay="4000"/>
                            </p:stCondLst>
                            <p:childTnLst>
                              <p:par>
                                <p:cTn id="14" presetID="1" presetClass="entr" presetSubtype="0" fill="hold" grpId="0" nodeType="afterEffect">
                                  <p:stCondLst>
                                    <p:cond delay="1000"/>
                                  </p:stCondLst>
                                  <p:childTnLst>
                                    <p:set>
                                      <p:cBhvr>
                                        <p:cTn id="15" dur="1" fill="hold">
                                          <p:stCondLst>
                                            <p:cond delay="0"/>
                                          </p:stCondLst>
                                        </p:cTn>
                                        <p:tgtEl>
                                          <p:spTgt spid="15"/>
                                        </p:tgtEl>
                                        <p:attrNameLst>
                                          <p:attrName>style.visibility</p:attrName>
                                        </p:attrNameLst>
                                      </p:cBhvr>
                                      <p:to>
                                        <p:strVal val="visible"/>
                                      </p:to>
                                    </p:se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par>
                          <p:cTn id="16" fill="hold">
                            <p:stCondLst>
                              <p:cond delay="5000"/>
                            </p:stCondLst>
                            <p:childTnLst>
                              <p:par>
                                <p:cTn id="17" presetID="1" presetClass="entr" presetSubtype="0" fill="hold" grpId="0" nodeType="afterEffect">
                                  <p:stCondLst>
                                    <p:cond delay="1000"/>
                                  </p:stCondLst>
                                  <p:childTnLst>
                                    <p:set>
                                      <p:cBhvr>
                                        <p:cTn id="18" dur="1" fill="hold">
                                          <p:stCondLst>
                                            <p:cond delay="0"/>
                                          </p:stCondLst>
                                        </p:cTn>
                                        <p:tgtEl>
                                          <p:spTgt spid="16"/>
                                        </p:tgtEl>
                                        <p:attrNameLst>
                                          <p:attrName>style.visibility</p:attrName>
                                        </p:attrNameLst>
                                      </p:cBhvr>
                                      <p:to>
                                        <p:strVal val="visible"/>
                                      </p:to>
                                    </p:se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par>
                          <p:cTn id="19" fill="hold">
                            <p:stCondLst>
                              <p:cond delay="6000"/>
                            </p:stCondLst>
                            <p:childTnLst>
                              <p:par>
                                <p:cTn id="20" presetID="1" presetClass="entr" presetSubtype="0" fill="hold" grpId="0" nodeType="afterEffect">
                                  <p:stCondLst>
                                    <p:cond delay="1000"/>
                                  </p:stCondLst>
                                  <p:childTnLst>
                                    <p:set>
                                      <p:cBhvr>
                                        <p:cTn id="21" dur="1" fill="hold">
                                          <p:stCondLst>
                                            <p:cond delay="0"/>
                                          </p:stCondLst>
                                        </p:cTn>
                                        <p:tgtEl>
                                          <p:spTgt spid="17"/>
                                        </p:tgtEl>
                                        <p:attrNameLst>
                                          <p:attrName>style.visibility</p:attrName>
                                        </p:attrNameLst>
                                      </p:cBhvr>
                                      <p:to>
                                        <p:strVal val="visible"/>
                                      </p:to>
                                    </p:se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par>
                          <p:cTn id="22" fill="hold">
                            <p:stCondLst>
                              <p:cond delay="7000"/>
                            </p:stCondLst>
                            <p:childTnLst>
                              <p:par>
                                <p:cTn id="23" presetID="1" presetClass="entr" presetSubtype="0" fill="hold" grpId="0" nodeType="afterEffect">
                                  <p:stCondLst>
                                    <p:cond delay="1000"/>
                                  </p:stCondLst>
                                  <p:childTnLst>
                                    <p:set>
                                      <p:cBhvr>
                                        <p:cTn id="24" dur="1" fill="hold">
                                          <p:stCondLst>
                                            <p:cond delay="0"/>
                                          </p:stCondLst>
                                        </p:cTn>
                                        <p:tgtEl>
                                          <p:spTgt spid="18"/>
                                        </p:tgtEl>
                                        <p:attrNameLst>
                                          <p:attrName>style.visibility</p:attrName>
                                        </p:attrNameLst>
                                      </p:cBhvr>
                                      <p:to>
                                        <p:strVal val="visible"/>
                                      </p:to>
                                    </p:set>
                                  </p:childTnLst>
                                  <p:subTnLst>
                                    <p:set>
                                      <p:cBhvr override="childStyle">
                                        <p:cTn dur="1" fill="hold" display="0" masterRel="nextClick" afterEffect="1"/>
                                        <p:tgtEl>
                                          <p:spTgt spid="18"/>
                                        </p:tgtEl>
                                        <p:attrNameLst>
                                          <p:attrName>style.visibility</p:attrName>
                                        </p:attrNameLst>
                                      </p:cBhvr>
                                      <p:to>
                                        <p:strVal val="hidden"/>
                                      </p:to>
                                    </p:set>
                                  </p:subTnLst>
                                </p:cTn>
                              </p:par>
                            </p:childTnLst>
                          </p:cTn>
                        </p:par>
                        <p:par>
                          <p:cTn id="25" fill="hold">
                            <p:stCondLst>
                              <p:cond delay="8000"/>
                            </p:stCondLst>
                            <p:childTnLst>
                              <p:par>
                                <p:cTn id="26" presetID="1" presetClass="entr" presetSubtype="0" fill="hold" grpId="0" nodeType="afterEffect">
                                  <p:stCondLst>
                                    <p:cond delay="1000"/>
                                  </p:stCondLst>
                                  <p:childTnLst>
                                    <p:set>
                                      <p:cBhvr>
                                        <p:cTn id="27" dur="1" fill="hold">
                                          <p:stCondLst>
                                            <p:cond delay="0"/>
                                          </p:stCondLst>
                                        </p:cTn>
                                        <p:tgtEl>
                                          <p:spTgt spid="19"/>
                                        </p:tgtEl>
                                        <p:attrNameLst>
                                          <p:attrName>style.visibility</p:attrName>
                                        </p:attrNameLst>
                                      </p:cBhvr>
                                      <p:to>
                                        <p:strVal val="visible"/>
                                      </p:to>
                                    </p:set>
                                  </p:childTnLst>
                                  <p:subTnLst>
                                    <p:set>
                                      <p:cBhvr override="childStyle">
                                        <p:cTn dur="1" fill="hold" display="0" masterRel="nextClick" afterEffect="1"/>
                                        <p:tgtEl>
                                          <p:spTgt spid="19"/>
                                        </p:tgtEl>
                                        <p:attrNameLst>
                                          <p:attrName>style.visibility</p:attrName>
                                        </p:attrNameLst>
                                      </p:cBhvr>
                                      <p:to>
                                        <p:strVal val="hidden"/>
                                      </p:to>
                                    </p:set>
                                  </p:subTnLst>
                                </p:cTn>
                              </p:par>
                            </p:childTnLst>
                          </p:cTn>
                        </p:par>
                        <p:par>
                          <p:cTn id="28" fill="hold">
                            <p:stCondLst>
                              <p:cond delay="9000"/>
                            </p:stCondLst>
                            <p:childTnLst>
                              <p:par>
                                <p:cTn id="29" presetID="1" presetClass="entr" presetSubtype="0" fill="hold" grpId="0" nodeType="afterEffect">
                                  <p:stCondLst>
                                    <p:cond delay="1000"/>
                                  </p:stCondLst>
                                  <p:childTnLst>
                                    <p:set>
                                      <p:cBhvr>
                                        <p:cTn id="30" dur="1" fill="hold">
                                          <p:stCondLst>
                                            <p:cond delay="0"/>
                                          </p:stCondLst>
                                        </p:cTn>
                                        <p:tgtEl>
                                          <p:spTgt spid="21"/>
                                        </p:tgtEl>
                                        <p:attrNameLst>
                                          <p:attrName>style.visibility</p:attrName>
                                        </p:attrNameLst>
                                      </p:cBhvr>
                                      <p:to>
                                        <p:strVal val="visible"/>
                                      </p:to>
                                    </p:set>
                                  </p:childTnLst>
                                  <p:subTnLst>
                                    <p:set>
                                      <p:cBhvr override="childStyle">
                                        <p:cTn dur="1" fill="hold" display="0" masterRel="nextClick" afterEffect="1"/>
                                        <p:tgtEl>
                                          <p:spTgt spid="21"/>
                                        </p:tgtEl>
                                        <p:attrNameLst>
                                          <p:attrName>style.visibility</p:attrName>
                                        </p:attrNameLst>
                                      </p:cBhvr>
                                      <p:to>
                                        <p:strVal val="hidden"/>
                                      </p:to>
                                    </p:set>
                                  </p:subTnLst>
                                </p:cTn>
                              </p:par>
                            </p:childTnLst>
                          </p:cTn>
                        </p:par>
                        <p:par>
                          <p:cTn id="31" fill="hold">
                            <p:stCondLst>
                              <p:cond delay="10000"/>
                            </p:stCondLst>
                            <p:childTnLst>
                              <p:par>
                                <p:cTn id="32" presetID="1" presetClass="entr" presetSubtype="0" fill="hold" grpId="0" nodeType="afterEffect">
                                  <p:stCondLst>
                                    <p:cond delay="1000"/>
                                  </p:stCondLst>
                                  <p:childTnLst>
                                    <p:set>
                                      <p:cBhvr>
                                        <p:cTn id="33" dur="1" fill="hold">
                                          <p:stCondLst>
                                            <p:cond delay="0"/>
                                          </p:stCondLst>
                                        </p:cTn>
                                        <p:tgtEl>
                                          <p:spTgt spid="22"/>
                                        </p:tgtEl>
                                        <p:attrNameLst>
                                          <p:attrName>style.visibility</p:attrName>
                                        </p:attrNameLst>
                                      </p:cBhvr>
                                      <p:to>
                                        <p:strVal val="visible"/>
                                      </p:to>
                                    </p:set>
                                  </p:childTnLst>
                                  <p:subTnLst>
                                    <p:set>
                                      <p:cBhvr override="childStyle">
                                        <p:cTn dur="1" fill="hold" display="0" masterRel="nextClick" afterEffect="1"/>
                                        <p:tgtEl>
                                          <p:spTgt spid="22"/>
                                        </p:tgtEl>
                                        <p:attrNameLst>
                                          <p:attrName>style.visibility</p:attrName>
                                        </p:attrNameLst>
                                      </p:cBhvr>
                                      <p:to>
                                        <p:strVal val="hidden"/>
                                      </p:to>
                                    </p:set>
                                  </p:subTnLst>
                                </p:cTn>
                              </p:par>
                            </p:childTnLst>
                          </p:cTn>
                        </p:par>
                        <p:par>
                          <p:cTn id="34" fill="hold">
                            <p:stCondLst>
                              <p:cond delay="11000"/>
                            </p:stCondLst>
                            <p:childTnLst>
                              <p:par>
                                <p:cTn id="35" presetID="1" presetClass="entr" presetSubtype="0" fill="hold" grpId="0" nodeType="afterEffect">
                                  <p:stCondLst>
                                    <p:cond delay="1000"/>
                                  </p:stCondLst>
                                  <p:childTnLst>
                                    <p:set>
                                      <p:cBhvr>
                                        <p:cTn id="36" dur="1" fill="hold">
                                          <p:stCondLst>
                                            <p:cond delay="0"/>
                                          </p:stCondLst>
                                        </p:cTn>
                                        <p:tgtEl>
                                          <p:spTgt spid="23"/>
                                        </p:tgtEl>
                                        <p:attrNameLst>
                                          <p:attrName>style.visibility</p:attrName>
                                        </p:attrNameLst>
                                      </p:cBhvr>
                                      <p:to>
                                        <p:strVal val="visible"/>
                                      </p:to>
                                    </p:set>
                                  </p:childTnLst>
                                  <p:subTnLst>
                                    <p:set>
                                      <p:cBhvr override="childStyle">
                                        <p:cTn dur="1" fill="hold" display="0" masterRel="nextClick" afterEffect="1"/>
                                        <p:tgtEl>
                                          <p:spTgt spid="23"/>
                                        </p:tgtEl>
                                        <p:attrNameLst>
                                          <p:attrName>style.visibility</p:attrName>
                                        </p:attrNameLst>
                                      </p:cBhvr>
                                      <p:to>
                                        <p:strVal val="hidden"/>
                                      </p:to>
                                    </p:set>
                                  </p:subTnLst>
                                </p:cTn>
                              </p:par>
                            </p:childTnLst>
                          </p:cTn>
                        </p:par>
                        <p:par>
                          <p:cTn id="37" fill="hold">
                            <p:stCondLst>
                              <p:cond delay="12000"/>
                            </p:stCondLst>
                            <p:childTnLst>
                              <p:par>
                                <p:cTn id="38" presetID="1" presetClass="entr" presetSubtype="0" fill="hold" grpId="0" nodeType="afterEffect">
                                  <p:stCondLst>
                                    <p:cond delay="1000"/>
                                  </p:stCondLst>
                                  <p:childTnLst>
                                    <p:set>
                                      <p:cBhvr>
                                        <p:cTn id="39" dur="1" fill="hold">
                                          <p:stCondLst>
                                            <p:cond delay="0"/>
                                          </p:stCondLst>
                                        </p:cTn>
                                        <p:tgtEl>
                                          <p:spTgt spid="24"/>
                                        </p:tgtEl>
                                        <p:attrNameLst>
                                          <p:attrName>style.visibility</p:attrName>
                                        </p:attrNameLst>
                                      </p:cBhvr>
                                      <p:to>
                                        <p:strVal val="visible"/>
                                      </p:to>
                                    </p:set>
                                  </p:childTnLst>
                                  <p:subTnLst>
                                    <p:set>
                                      <p:cBhvr override="childStyle">
                                        <p:cTn dur="1" fill="hold" display="0" masterRel="nextClick" afterEffect="1"/>
                                        <p:tgtEl>
                                          <p:spTgt spid="24"/>
                                        </p:tgtEl>
                                        <p:attrNameLst>
                                          <p:attrName>style.visibility</p:attrName>
                                        </p:attrNameLst>
                                      </p:cBhvr>
                                      <p:to>
                                        <p:strVal val="hidden"/>
                                      </p:to>
                                    </p:set>
                                  </p:subTnLst>
                                </p:cTn>
                              </p:par>
                              <p:par>
                                <p:cTn id="40" presetID="1" presetClass="entr" presetSubtype="0" fill="hold" nodeType="withEffect">
                                  <p:stCondLst>
                                    <p:cond delay="1000"/>
                                  </p:stCondLst>
                                  <p:childTnLst>
                                    <p:set>
                                      <p:cBhvr>
                                        <p:cTn id="41" dur="1" fill="hold">
                                          <p:stCondLst>
                                            <p:cond delay="0"/>
                                          </p:stCondLst>
                                        </p:cTn>
                                        <p:tgtEl>
                                          <p:spTgt spid="2"/>
                                        </p:tgtEl>
                                        <p:attrNameLst>
                                          <p:attrName>style.visibility</p:attrName>
                                        </p:attrNameLst>
                                      </p:cBhvr>
                                      <p:to>
                                        <p:strVal val="visible"/>
                                      </p:to>
                                    </p:set>
                                  </p:childTnLst>
                                </p:cTn>
                              </p:par>
                            </p:childTnLst>
                          </p:cTn>
                        </p:par>
                        <p:par>
                          <p:cTn id="42" fill="hold">
                            <p:stCondLst>
                              <p:cond delay="13000"/>
                            </p:stCondLst>
                            <p:childTnLst>
                              <p:par>
                                <p:cTn id="43" presetID="1" presetClass="entr" presetSubtype="0" fill="hold" grpId="0" nodeType="afterEffect">
                                  <p:stCondLst>
                                    <p:cond delay="1000"/>
                                  </p:stCondLst>
                                  <p:childTnLst>
                                    <p:set>
                                      <p:cBhvr>
                                        <p:cTn id="44" dur="1" fill="hold">
                                          <p:stCondLst>
                                            <p:cond delay="0"/>
                                          </p:stCondLst>
                                        </p:cTn>
                                        <p:tgtEl>
                                          <p:spTgt spid="31"/>
                                        </p:tgtEl>
                                        <p:attrNameLst>
                                          <p:attrName>style.visibility</p:attrName>
                                        </p:attrNameLst>
                                      </p:cBhvr>
                                      <p:to>
                                        <p:strVal val="visible"/>
                                      </p:to>
                                    </p:set>
                                  </p:childTnLst>
                                  <p:subTnLst>
                                    <p:set>
                                      <p:cBhvr override="childStyle">
                                        <p:cTn dur="1" fill="hold" display="0" masterRel="nextClick" afterEffect="1"/>
                                        <p:tgtEl>
                                          <p:spTgt spid="31"/>
                                        </p:tgtEl>
                                        <p:attrNameLst>
                                          <p:attrName>style.visibility</p:attrName>
                                        </p:attrNameLst>
                                      </p:cBhvr>
                                      <p:to>
                                        <p:strVal val="hidden"/>
                                      </p:to>
                                    </p:set>
                                  </p:subTnLst>
                                </p:cTn>
                              </p:par>
                            </p:childTnLst>
                          </p:cTn>
                        </p:par>
                        <p:par>
                          <p:cTn id="45" fill="hold">
                            <p:stCondLst>
                              <p:cond delay="14000"/>
                            </p:stCondLst>
                            <p:childTnLst>
                              <p:par>
                                <p:cTn id="46" presetID="1" presetClass="entr" presetSubtype="0" fill="hold" grpId="0" nodeType="afterEffect">
                                  <p:stCondLst>
                                    <p:cond delay="1000"/>
                                  </p:stCondLst>
                                  <p:childTnLst>
                                    <p:set>
                                      <p:cBhvr>
                                        <p:cTn id="47" dur="1" fill="hold">
                                          <p:stCondLst>
                                            <p:cond delay="0"/>
                                          </p:stCondLst>
                                        </p:cTn>
                                        <p:tgtEl>
                                          <p:spTgt spid="32"/>
                                        </p:tgtEl>
                                        <p:attrNameLst>
                                          <p:attrName>style.visibility</p:attrName>
                                        </p:attrNameLst>
                                      </p:cBhvr>
                                      <p:to>
                                        <p:strVal val="visible"/>
                                      </p:to>
                                    </p:set>
                                  </p:childTnLst>
                                  <p:subTnLst>
                                    <p:set>
                                      <p:cBhvr override="childStyle">
                                        <p:cTn dur="1" fill="hold" display="0" masterRel="nextClick" afterEffect="1"/>
                                        <p:tgtEl>
                                          <p:spTgt spid="32"/>
                                        </p:tgtEl>
                                        <p:attrNameLst>
                                          <p:attrName>style.visibility</p:attrName>
                                        </p:attrNameLst>
                                      </p:cBhvr>
                                      <p:to>
                                        <p:strVal val="hidden"/>
                                      </p:to>
                                    </p:set>
                                  </p:subTnLst>
                                </p:cTn>
                              </p:par>
                            </p:childTnLst>
                          </p:cTn>
                        </p:par>
                        <p:par>
                          <p:cTn id="48" fill="hold">
                            <p:stCondLst>
                              <p:cond delay="15000"/>
                            </p:stCondLst>
                            <p:childTnLst>
                              <p:par>
                                <p:cTn id="49" presetID="1" presetClass="entr" presetSubtype="0" fill="hold" grpId="0" nodeType="afterEffect">
                                  <p:stCondLst>
                                    <p:cond delay="1000"/>
                                  </p:stCondLst>
                                  <p:childTnLst>
                                    <p:set>
                                      <p:cBhvr>
                                        <p:cTn id="50" dur="1" fill="hold">
                                          <p:stCondLst>
                                            <p:cond delay="0"/>
                                          </p:stCondLst>
                                        </p:cTn>
                                        <p:tgtEl>
                                          <p:spTgt spid="33"/>
                                        </p:tgtEl>
                                        <p:attrNameLst>
                                          <p:attrName>style.visibility</p:attrName>
                                        </p:attrNameLst>
                                      </p:cBhvr>
                                      <p:to>
                                        <p:strVal val="visible"/>
                                      </p:to>
                                    </p:set>
                                  </p:childTnLst>
                                  <p:subTnLst>
                                    <p:set>
                                      <p:cBhvr override="childStyle">
                                        <p:cTn dur="1" fill="hold" display="0" masterRel="nextClick" afterEffect="1"/>
                                        <p:tgtEl>
                                          <p:spTgt spid="33"/>
                                        </p:tgtEl>
                                        <p:attrNameLst>
                                          <p:attrName>style.visibility</p:attrName>
                                        </p:attrNameLst>
                                      </p:cBhvr>
                                      <p:to>
                                        <p:strVal val="hidden"/>
                                      </p:to>
                                    </p:set>
                                  </p:subTnLst>
                                </p:cTn>
                              </p:par>
                            </p:childTnLst>
                          </p:cTn>
                        </p:par>
                        <p:par>
                          <p:cTn id="51" fill="hold">
                            <p:stCondLst>
                              <p:cond delay="16000"/>
                            </p:stCondLst>
                            <p:childTnLst>
                              <p:par>
                                <p:cTn id="52" presetID="1" presetClass="entr" presetSubtype="0" fill="hold" grpId="0" nodeType="afterEffect">
                                  <p:stCondLst>
                                    <p:cond delay="1000"/>
                                  </p:stCondLst>
                                  <p:childTnLst>
                                    <p:set>
                                      <p:cBhvr>
                                        <p:cTn id="53"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23" grpId="0" animBg="1"/>
      <p:bldP spid="22" grpId="0" animBg="1"/>
      <p:bldP spid="21" grpId="0" animBg="1"/>
      <p:bldP spid="19" grpId="0" animBg="1"/>
      <p:bldP spid="4" grpId="0" animBg="1"/>
      <p:bldP spid="13" grpId="0" animBg="1"/>
      <p:bldP spid="14" grpId="0" animBg="1"/>
      <p:bldP spid="15" grpId="0" animBg="1"/>
      <p:bldP spid="16" grpId="0" animBg="1"/>
      <p:bldP spid="17" grpId="0" animBg="1"/>
      <p:bldP spid="18" grpId="0" animBg="1"/>
      <p:bldP spid="33" grpId="0" animBg="1"/>
      <p:bldP spid="32" grpId="0" animBg="1"/>
      <p:bldP spid="31"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1179513"/>
            <a:ext cx="8382000" cy="954087"/>
          </a:xfrm>
          <a:prstGeom prst="rect">
            <a:avLst/>
          </a:prstGeom>
          <a:noFill/>
        </p:spPr>
        <p:txBody>
          <a:bodyPr>
            <a:spAutoFit/>
          </a:bodyPr>
          <a:lstStyle/>
          <a:p>
            <a:pPr>
              <a:defRPr/>
            </a:pPr>
            <a:r>
              <a:rPr lang="en-US" sz="2700" dirty="0">
                <a:latin typeface="+mn-lt"/>
                <a:cs typeface="ＭＳ Ｐゴシック" pitchFamily="-111" charset="-128"/>
              </a:rPr>
              <a:t>This is a briefing is about a </a:t>
            </a:r>
            <a:r>
              <a:rPr lang="en-US" sz="2700" b="1" u="sng" dirty="0">
                <a:ln>
                  <a:solidFill>
                    <a:schemeClr val="tx1"/>
                  </a:solidFill>
                </a:ln>
                <a:solidFill>
                  <a:srgbClr val="FF0000"/>
                </a:solidFill>
                <a:latin typeface="+mn-lt"/>
                <a:cs typeface="ＭＳ Ｐゴシック" pitchFamily="-111" charset="-128"/>
              </a:rPr>
              <a:t>HIGHLY SECRET </a:t>
            </a:r>
            <a:r>
              <a:rPr lang="en-US" sz="2700" dirty="0">
                <a:latin typeface="+mn-lt"/>
                <a:cs typeface="ＭＳ Ｐゴシック" pitchFamily="-111" charset="-128"/>
              </a:rPr>
              <a:t>agency that makes life possible for me, you, and everyone you know.  </a:t>
            </a:r>
          </a:p>
        </p:txBody>
      </p:sp>
      <p:sp>
        <p:nvSpPr>
          <p:cNvPr id="3" name="TextBox 2"/>
          <p:cNvSpPr txBox="1"/>
          <p:nvPr/>
        </p:nvSpPr>
        <p:spPr>
          <a:xfrm>
            <a:off x="381000" y="2900363"/>
            <a:ext cx="8382000" cy="2586037"/>
          </a:xfrm>
          <a:prstGeom prst="rect">
            <a:avLst/>
          </a:prstGeom>
          <a:noFill/>
        </p:spPr>
        <p:txBody>
          <a:bodyPr>
            <a:spAutoFit/>
          </a:bodyPr>
          <a:lstStyle/>
          <a:p>
            <a:r>
              <a:rPr lang="en-US" sz="2700">
                <a:latin typeface="Calibri" pitchFamily="-111" charset="0"/>
              </a:rPr>
              <a:t>The agents of this organization are highly specialized.  They each possess the traits and skill necessary to perform very specific functions that are essential to the survival of human-kind.  These agents are all around you, and you don’t even know it.  You depend on these agents and come in contact with them every day.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ppt_w</p:attrName>
                                        </p:attrNameLst>
                                      </p:cBhvr>
                                      <p:tavLst>
                                        <p:tav tm="0" fmla="#ppt_w*sin(2.5*pi*$)">
                                          <p:val>
                                            <p:fltVal val="0"/>
                                          </p:val>
                                        </p:tav>
                                        <p:tav tm="100000">
                                          <p:val>
                                            <p:fltVal val="1"/>
                                          </p:val>
                                        </p:tav>
                                      </p:tavLst>
                                    </p:anim>
                                    <p:anim calcmode="lin" valueType="num">
                                      <p:cBhvr>
                                        <p:cTn id="9" dur="500" fill="hold"/>
                                        <p:tgtEl>
                                          <p:spTgt spid="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Typewriter"/>
                                        </p:tgtEl>
                                      </p:cMediaNode>
                                    </p:audio>
                                  </p:sub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iterate type="wd">
                                    <p:tmPct val="10000"/>
                                  </p:iterate>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anim calcmode="lin" valueType="num">
                                      <p:cBhvr>
                                        <p:cTn id="15" dur="5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500" fill="hold"/>
                                        <p:tgtEl>
                                          <p:spTgt spid="3">
                                            <p:txEl>
                                              <p:pRg st="0" end="0"/>
                                            </p:txEl>
                                          </p:spTgt>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12"/>
                                            </p:cond>
                                          </p:stCondLst>
                                          <p:endCondLst>
                                            <p:cond evt="onStopAudio" delay="0">
                                              <p:tgtEl>
                                                <p:sldTgt/>
                                              </p:tgtEl>
                                            </p:cond>
                                          </p:endCondLst>
                                        </p:cTn>
                                        <p:tgtEl>
                                          <p:sndTgt r:embed="rId2" name="Typewriter"/>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457200"/>
            <a:ext cx="8382000" cy="1754188"/>
          </a:xfrm>
          <a:prstGeom prst="rect">
            <a:avLst/>
          </a:prstGeom>
          <a:noFill/>
        </p:spPr>
        <p:txBody>
          <a:bodyPr>
            <a:spAutoFit/>
          </a:bodyPr>
          <a:lstStyle/>
          <a:p>
            <a:r>
              <a:rPr lang="en-US" sz="2700">
                <a:latin typeface="Calibri" pitchFamily="-111" charset="0"/>
              </a:rPr>
              <a:t>Be advised that what you are about to hear is HIGHLY classified.  You must not share this information with anyone.  If you breathe a word of this to ANYONE we will send out a trained assassin to ………</a:t>
            </a:r>
          </a:p>
        </p:txBody>
      </p:sp>
      <p:sp>
        <p:nvSpPr>
          <p:cNvPr id="4" name="TextBox 3"/>
          <p:cNvSpPr txBox="1"/>
          <p:nvPr/>
        </p:nvSpPr>
        <p:spPr>
          <a:xfrm>
            <a:off x="381000" y="2962275"/>
            <a:ext cx="8382000" cy="923925"/>
          </a:xfrm>
          <a:prstGeom prst="rect">
            <a:avLst/>
          </a:prstGeom>
          <a:noFill/>
        </p:spPr>
        <p:txBody>
          <a:bodyPr>
            <a:spAutoFit/>
          </a:bodyPr>
          <a:lstStyle/>
          <a:p>
            <a:r>
              <a:rPr lang="en-US" sz="2700">
                <a:latin typeface="Calibri" pitchFamily="-111" charset="0"/>
              </a:rPr>
              <a:t>tell your parents, and you’re going to be grounded for at least a week</a:t>
            </a:r>
          </a:p>
        </p:txBody>
      </p:sp>
      <p:sp>
        <p:nvSpPr>
          <p:cNvPr id="5" name="TextBox 4"/>
          <p:cNvSpPr txBox="1">
            <a:spLocks noChangeArrowheads="1"/>
          </p:cNvSpPr>
          <p:nvPr/>
        </p:nvSpPr>
        <p:spPr bwMode="auto">
          <a:xfrm>
            <a:off x="381000" y="4867275"/>
            <a:ext cx="8382000" cy="923925"/>
          </a:xfrm>
          <a:prstGeom prst="rect">
            <a:avLst/>
          </a:prstGeom>
          <a:noFill/>
          <a:ln w="9525">
            <a:noFill/>
            <a:miter lim="800000"/>
            <a:headEnd/>
            <a:tailEnd/>
          </a:ln>
        </p:spPr>
        <p:txBody>
          <a:bodyPr>
            <a:spAutoFit/>
          </a:bodyPr>
          <a:lstStyle/>
          <a:p>
            <a:r>
              <a:rPr lang="en-US" sz="2700">
                <a:latin typeface="Calibri" pitchFamily="-111" charset="0"/>
              </a:rPr>
              <a:t>Now here is one of our agents who will tell you more about our organization.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ppt_w</p:attrName>
                                        </p:attrNameLst>
                                      </p:cBhvr>
                                      <p:tavLst>
                                        <p:tav tm="0" fmla="#ppt_w*sin(2.5*pi*$)">
                                          <p:val>
                                            <p:fltVal val="0"/>
                                          </p:val>
                                        </p:tav>
                                        <p:tav tm="100000">
                                          <p:val>
                                            <p:fltVal val="1"/>
                                          </p:val>
                                        </p:tav>
                                      </p:tavLst>
                                    </p:anim>
                                    <p:anim calcmode="lin" valueType="num">
                                      <p:cBhvr>
                                        <p:cTn id="9" dur="500" fill="hold"/>
                                        <p:tgtEl>
                                          <p:spTgt spid="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Typewriter"/>
                                        </p:tgtEl>
                                      </p:cMediaNode>
                                    </p:audio>
                                  </p:subTnLst>
                                </p:cTn>
                              </p:par>
                            </p:childTnLst>
                          </p:cTn>
                        </p:par>
                      </p:childTnLst>
                    </p:cTn>
                  </p:par>
                  <p:par>
                    <p:cTn id="10" fill="hold">
                      <p:stCondLst>
                        <p:cond delay="indefinite"/>
                      </p:stCondLst>
                      <p:childTnLst>
                        <p:par>
                          <p:cTn id="11" fill="hold">
                            <p:stCondLst>
                              <p:cond delay="0"/>
                            </p:stCondLst>
                            <p:childTnLst>
                              <p:par>
                                <p:cTn id="12" presetID="39" presetClass="entr" presetSubtype="0" accel="10000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3" name="Karate"/>
                                        </p:tgtEl>
                                      </p:cMediaNode>
                                    </p:audio>
                                  </p:sub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anim calcmode="lin" valueType="num">
                                      <p:cBhvr>
                                        <p:cTn id="23" dur="500" fill="hold"/>
                                        <p:tgtEl>
                                          <p:spTgt spid="5"/>
                                        </p:tgtEl>
                                        <p:attrNameLst>
                                          <p:attrName>ppt_w</p:attrName>
                                        </p:attrNameLst>
                                      </p:cBhvr>
                                      <p:tavLst>
                                        <p:tav tm="0" fmla="#ppt_w*sin(2.5*pi*$)">
                                          <p:val>
                                            <p:fltVal val="0"/>
                                          </p:val>
                                        </p:tav>
                                        <p:tav tm="100000">
                                          <p:val>
                                            <p:fltVal val="1"/>
                                          </p:val>
                                        </p:tav>
                                      </p:tavLst>
                                    </p:anim>
                                    <p:anim calcmode="lin" valueType="num">
                                      <p:cBhvr>
                                        <p:cTn id="24" dur="500" fill="hold"/>
                                        <p:tgtEl>
                                          <p:spTgt spid="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0"/>
                                            </p:cond>
                                          </p:stCondLst>
                                          <p:endCondLst>
                                            <p:cond evt="onStopAudio" delay="0">
                                              <p:tgtEl>
                                                <p:sldTgt/>
                                              </p:tgtEl>
                                            </p:cond>
                                          </p:endCondLst>
                                        </p:cTn>
                                        <p:tgtEl>
                                          <p:sndTgt r:embed="rId2" name="Typewriter"/>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a:grpSpLocks/>
          </p:cNvGrpSpPr>
          <p:nvPr/>
        </p:nvGrpSpPr>
        <p:grpSpPr bwMode="auto">
          <a:xfrm>
            <a:off x="533400" y="1981200"/>
            <a:ext cx="1539875" cy="1143000"/>
            <a:chOff x="533400" y="3581400"/>
            <a:chExt cx="1539240" cy="1143000"/>
          </a:xfrm>
        </p:grpSpPr>
        <p:sp>
          <p:nvSpPr>
            <p:cNvPr id="7" name="Oval 6"/>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8" name="Oval 7"/>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9" name="Oval 8"/>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14339" name="TextBox 9"/>
          <p:cNvSpPr txBox="1">
            <a:spLocks noChangeArrowheads="1"/>
          </p:cNvSpPr>
          <p:nvPr/>
        </p:nvSpPr>
        <p:spPr bwMode="auto">
          <a:xfrm>
            <a:off x="533400" y="228600"/>
            <a:ext cx="8001000" cy="1338263"/>
          </a:xfrm>
          <a:prstGeom prst="rect">
            <a:avLst/>
          </a:prstGeom>
          <a:noFill/>
          <a:ln w="9525">
            <a:noFill/>
            <a:miter lim="800000"/>
            <a:headEnd/>
            <a:tailEnd/>
          </a:ln>
        </p:spPr>
        <p:txBody>
          <a:bodyPr>
            <a:spAutoFit/>
          </a:bodyPr>
          <a:lstStyle/>
          <a:p>
            <a:pPr>
              <a:defRPr/>
            </a:pPr>
            <a:r>
              <a:rPr lang="en-US" sz="2700" b="1" dirty="0">
                <a:ln>
                  <a:solidFill>
                    <a:srgbClr val="000000"/>
                  </a:solidFill>
                </a:ln>
                <a:latin typeface="Calibri" pitchFamily="-111" charset="0"/>
                <a:cs typeface="ＭＳ Ｐゴシック" pitchFamily="-111" charset="-128"/>
              </a:rPr>
              <a:t>Agent HHO (That’s double H–O, you know H</a:t>
            </a:r>
            <a:r>
              <a:rPr lang="en-US" sz="2700" b="1" baseline="-25000" dirty="0">
                <a:ln>
                  <a:solidFill>
                    <a:srgbClr val="000000"/>
                  </a:solidFill>
                </a:ln>
                <a:latin typeface="Calibri" pitchFamily="-111" charset="0"/>
                <a:cs typeface="ＭＳ Ｐゴシック" pitchFamily="-111" charset="-128"/>
              </a:rPr>
              <a:t>2</a:t>
            </a:r>
            <a:r>
              <a:rPr lang="en-US" sz="2700" b="1" dirty="0">
                <a:ln>
                  <a:solidFill>
                    <a:srgbClr val="000000"/>
                  </a:solidFill>
                </a:ln>
                <a:latin typeface="Calibri" pitchFamily="-111" charset="0"/>
                <a:cs typeface="ＭＳ Ｐゴシック" pitchFamily="-111" charset="-128"/>
              </a:rPr>
              <a:t>O) is here to provide you with intelligence on the different types of matter.  Many of our agents are among this matter.</a:t>
            </a:r>
          </a:p>
        </p:txBody>
      </p:sp>
      <p:sp>
        <p:nvSpPr>
          <p:cNvPr id="17412" name="TextBox 10"/>
          <p:cNvSpPr txBox="1">
            <a:spLocks noChangeArrowheads="1"/>
          </p:cNvSpPr>
          <p:nvPr/>
        </p:nvSpPr>
        <p:spPr bwMode="auto">
          <a:xfrm>
            <a:off x="533400" y="4191000"/>
            <a:ext cx="8229600" cy="1338828"/>
          </a:xfrm>
          <a:prstGeom prst="rect">
            <a:avLst/>
          </a:prstGeom>
          <a:noFill/>
          <a:ln w="25400" cap="flat" cmpd="sng" algn="ctr">
            <a:noFill/>
            <a:prstDash val="solid"/>
            <a:miter lim="800000"/>
            <a:headEnd type="none" w="med" len="med"/>
            <a:tailEnd type="none" w="med" len="med"/>
          </a:ln>
        </p:spPr>
        <p:txBody>
          <a:bodyPr>
            <a:spAutoFit/>
          </a:bodyPr>
          <a:lstStyle/>
          <a:p>
            <a:pPr>
              <a:defRPr/>
            </a:pPr>
            <a:r>
              <a:rPr lang="en-US" sz="2700" b="1" dirty="0">
                <a:ln>
                  <a:solidFill>
                    <a:srgbClr val="000000"/>
                  </a:solidFill>
                </a:ln>
                <a:solidFill>
                  <a:srgbClr val="000000"/>
                </a:solidFill>
                <a:latin typeface="Calibri" pitchFamily="-111" charset="0"/>
                <a:cs typeface="ＭＳ Ｐゴシック" pitchFamily="-111" charset="-128"/>
              </a:rPr>
              <a:t>Your mission, should you choose to accept it, is to learn about the Atoms, Molecules, Elements, Compounds, and Mixtures that are all around you.  GOOD LUCK!</a:t>
            </a:r>
          </a:p>
        </p:txBody>
      </p:sp>
      <p:sp>
        <p:nvSpPr>
          <p:cNvPr id="17413" name="TextBox 11"/>
          <p:cNvSpPr txBox="1">
            <a:spLocks noChangeArrowheads="1"/>
          </p:cNvSpPr>
          <p:nvPr/>
        </p:nvSpPr>
        <p:spPr bwMode="auto">
          <a:xfrm>
            <a:off x="1219200" y="5943600"/>
            <a:ext cx="6477000" cy="508000"/>
          </a:xfrm>
          <a:prstGeom prst="rect">
            <a:avLst/>
          </a:prstGeom>
          <a:noFill/>
          <a:ln w="25400" cap="flat" cmpd="sng" algn="ctr">
            <a:noFill/>
            <a:prstDash val="solid"/>
            <a:miter lim="800000"/>
            <a:headEnd type="none" w="med" len="med"/>
            <a:tailEnd type="none" w="med" len="med"/>
          </a:ln>
        </p:spPr>
        <p:txBody>
          <a:bodyPr>
            <a:spAutoFit/>
          </a:bodyPr>
          <a:lstStyle/>
          <a:p>
            <a:pPr>
              <a:defRPr/>
            </a:pPr>
            <a:r>
              <a:rPr lang="en-US" sz="2700" b="1" dirty="0">
                <a:ln>
                  <a:solidFill>
                    <a:srgbClr val="000000"/>
                  </a:solidFill>
                </a:ln>
                <a:solidFill>
                  <a:srgbClr val="FF0000"/>
                </a:solidFill>
                <a:latin typeface="Calibri" pitchFamily="-111" charset="0"/>
                <a:cs typeface="ＭＳ Ｐゴシック" pitchFamily="-111" charset="-128"/>
              </a:rPr>
              <a:t>This message will self-destruct in 5 seconds.</a:t>
            </a:r>
          </a:p>
        </p:txBody>
      </p:sp>
      <p:grpSp>
        <p:nvGrpSpPr>
          <p:cNvPr id="3" name="Group 12"/>
          <p:cNvGrpSpPr>
            <a:grpSpLocks/>
          </p:cNvGrpSpPr>
          <p:nvPr/>
        </p:nvGrpSpPr>
        <p:grpSpPr bwMode="auto">
          <a:xfrm>
            <a:off x="2073275" y="2057400"/>
            <a:ext cx="6918325" cy="1338263"/>
            <a:chOff x="2073275" y="2057400"/>
            <a:chExt cx="6918325" cy="1338263"/>
          </a:xfrm>
        </p:grpSpPr>
        <p:sp>
          <p:nvSpPr>
            <p:cNvPr id="17414" name="TextBox 12"/>
            <p:cNvSpPr txBox="1">
              <a:spLocks noChangeArrowheads="1"/>
            </p:cNvSpPr>
            <p:nvPr/>
          </p:nvSpPr>
          <p:spPr bwMode="auto">
            <a:xfrm>
              <a:off x="3200400" y="2057400"/>
              <a:ext cx="5791200" cy="1338263"/>
            </a:xfrm>
            <a:prstGeom prst="rect">
              <a:avLst/>
            </a:prstGeom>
            <a:noFill/>
            <a:ln w="38100">
              <a:solidFill>
                <a:schemeClr val="tx1"/>
              </a:solidFill>
              <a:round/>
              <a:headEnd/>
              <a:tailEnd/>
            </a:ln>
          </p:spPr>
          <p:txBody>
            <a:bodyPr>
              <a:spAutoFit/>
            </a:bodyPr>
            <a:lstStyle/>
            <a:p>
              <a:pPr>
                <a:defRPr/>
              </a:pPr>
              <a:r>
                <a:rPr lang="en-US" sz="2700" b="1" dirty="0">
                  <a:ln>
                    <a:solidFill>
                      <a:srgbClr val="000000"/>
                    </a:solidFill>
                  </a:ln>
                  <a:solidFill>
                    <a:srgbClr val="000000"/>
                  </a:solidFill>
                  <a:latin typeface="Calibri" pitchFamily="-111" charset="0"/>
                  <a:cs typeface="ＭＳ Ｐゴシック" pitchFamily="-111" charset="-128"/>
                </a:rPr>
                <a:t>This is agent double H-O.  Whatever you do, don’t say that he looks like Elmo.  He HATES that!</a:t>
              </a:r>
            </a:p>
          </p:txBody>
        </p:sp>
        <p:sp>
          <p:nvSpPr>
            <p:cNvPr id="14" name="Left Arrow 13"/>
            <p:cNvSpPr>
              <a:spLocks noChangeArrowheads="1"/>
            </p:cNvSpPr>
            <p:nvPr/>
          </p:nvSpPr>
          <p:spPr bwMode="auto">
            <a:xfrm>
              <a:off x="2073275" y="2438400"/>
              <a:ext cx="977900" cy="485775"/>
            </a:xfrm>
            <a:prstGeom prst="leftArrow">
              <a:avLst>
                <a:gd name="adj1" fmla="val 50000"/>
                <a:gd name="adj2" fmla="val 50001"/>
              </a:avLst>
            </a:prstGeom>
            <a:solidFill>
              <a:srgbClr val="000000"/>
            </a:solidFill>
            <a:ln w="9525">
              <a:solidFill>
                <a:srgbClr val="FFFFFF"/>
              </a:solidFill>
              <a:miter lim="800000"/>
              <a:headEnd/>
              <a:tailEnd/>
            </a:ln>
            <a:effectLst>
              <a:outerShdw dist="23000" dir="5400000" rotWithShape="0">
                <a:srgbClr val="808080">
                  <a:alpha val="34999"/>
                </a:srgbClr>
              </a:outerShdw>
            </a:effectLst>
          </p:spPr>
          <p:txBody>
            <a:bodyPr anchor="ctr"/>
            <a:lstStyle/>
            <a:p>
              <a:pPr algn="ctr"/>
              <a:endParaRPr lang="en-US" b="1">
                <a:solidFill>
                  <a:srgbClr val="FFFFFF"/>
                </a:solidFill>
                <a:latin typeface="Calibri" pitchFamily="-111" charset="0"/>
              </a:endParaRPr>
            </a:p>
          </p:txBody>
        </p:sp>
      </p:grpSp>
      <p:pic>
        <p:nvPicPr>
          <p:cNvPr id="15" name="Picture 14" descr="images-1.jpg"/>
          <p:cNvPicPr>
            <a:picLocks noChangeAspect="1"/>
          </p:cNvPicPr>
          <p:nvPr/>
        </p:nvPicPr>
        <p:blipFill>
          <a:blip r:embed="rId5"/>
          <a:srcRect/>
          <a:stretch>
            <a:fillRect/>
          </a:stretch>
        </p:blipFill>
        <p:spPr bwMode="auto">
          <a:xfrm>
            <a:off x="-22225" y="152400"/>
            <a:ext cx="9166225" cy="6477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additive="base">
                                        <p:cTn id="7" dur="2000" fill="hold"/>
                                        <p:tgtEl>
                                          <p:spTgt spid="14339"/>
                                        </p:tgtEl>
                                        <p:attrNameLst>
                                          <p:attrName>ppt_x</p:attrName>
                                        </p:attrNameLst>
                                      </p:cBhvr>
                                      <p:tavLst>
                                        <p:tav tm="0">
                                          <p:val>
                                            <p:strVal val="0-#ppt_w/2"/>
                                          </p:val>
                                        </p:tav>
                                        <p:tav tm="100000">
                                          <p:val>
                                            <p:strVal val="#ppt_x"/>
                                          </p:val>
                                        </p:tav>
                                      </p:tavLst>
                                    </p:anim>
                                    <p:anim calcmode="lin" valueType="num">
                                      <p:cBhvr additive="base">
                                        <p:cTn id="8" dur="2000" fill="hold"/>
                                        <p:tgtEl>
                                          <p:spTgt spid="1433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Plane"/>
                                        </p:tgtEl>
                                      </p:cMediaNode>
                                    </p:audio>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2" presetClass="entr" presetSubtype="2" accel="50000" decel="5000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2000" fill="hold"/>
                                        <p:tgtEl>
                                          <p:spTgt spid="3"/>
                                        </p:tgtEl>
                                        <p:attrNameLst>
                                          <p:attrName>ppt_x</p:attrName>
                                        </p:attrNameLst>
                                      </p:cBhvr>
                                      <p:tavLst>
                                        <p:tav tm="0">
                                          <p:val>
                                            <p:strVal val="1+#ppt_w/2"/>
                                          </p:val>
                                        </p:tav>
                                        <p:tav tm="100000">
                                          <p:val>
                                            <p:strVal val="#ppt_x"/>
                                          </p:val>
                                        </p:tav>
                                      </p:tavLst>
                                    </p:anim>
                                    <p:anim calcmode="lin" valueType="num">
                                      <p:cBhvr additive="base">
                                        <p:cTn id="16" dur="2000" fill="hold"/>
                                        <p:tgtEl>
                                          <p:spTgt spid="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Plane"/>
                                        </p:tgtEl>
                                      </p:cMediaNode>
                                    </p:audio>
                                  </p:sub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17412"/>
                                        </p:tgtEl>
                                        <p:attrNameLst>
                                          <p:attrName>style.visibility</p:attrName>
                                        </p:attrNameLst>
                                      </p:cBhvr>
                                      <p:to>
                                        <p:strVal val="visible"/>
                                      </p:to>
                                    </p:set>
                                    <p:anim calcmode="lin" valueType="num">
                                      <p:cBhvr additive="base">
                                        <p:cTn id="21" dur="2000" fill="hold"/>
                                        <p:tgtEl>
                                          <p:spTgt spid="17412"/>
                                        </p:tgtEl>
                                        <p:attrNameLst>
                                          <p:attrName>ppt_x</p:attrName>
                                        </p:attrNameLst>
                                      </p:cBhvr>
                                      <p:tavLst>
                                        <p:tav tm="0">
                                          <p:val>
                                            <p:strVal val="0-#ppt_w/2"/>
                                          </p:val>
                                        </p:tav>
                                        <p:tav tm="100000">
                                          <p:val>
                                            <p:strVal val="#ppt_x"/>
                                          </p:val>
                                        </p:tav>
                                      </p:tavLst>
                                    </p:anim>
                                    <p:anim calcmode="lin" valueType="num">
                                      <p:cBhvr additive="base">
                                        <p:cTn id="22" dur="2000" fill="hold"/>
                                        <p:tgtEl>
                                          <p:spTgt spid="1741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Plane"/>
                                        </p:tgtEl>
                                      </p:cMediaNode>
                                    </p:audio>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413"/>
                                        </p:tgtEl>
                                        <p:attrNameLst>
                                          <p:attrName>style.visibility</p:attrName>
                                        </p:attrNameLst>
                                      </p:cBhvr>
                                      <p:to>
                                        <p:strVal val="visible"/>
                                      </p:to>
                                    </p:set>
                                  </p:childTnLst>
                                  <p:subTnLst>
                                    <p:audio>
                                      <p:cMediaNode>
                                        <p:cTn display="0" masterRel="sameClick">
                                          <p:stCondLst>
                                            <p:cond evt="begin" delay="0">
                                              <p:tn val="25"/>
                                            </p:cond>
                                          </p:stCondLst>
                                          <p:endCondLst>
                                            <p:cond evt="onStopAudio" delay="0">
                                              <p:tgtEl>
                                                <p:sldTgt/>
                                              </p:tgtEl>
                                            </p:cond>
                                          </p:endCondLst>
                                        </p:cTn>
                                        <p:tgtEl>
                                          <p:sndTgt r:embed="rId3" name="Arrow"/>
                                        </p:tgtEl>
                                      </p:cMediaNode>
                                    </p:audio>
                                  </p:subTnLst>
                                </p:cTn>
                              </p:par>
                            </p:childTnLst>
                          </p:cTn>
                        </p:par>
                        <p:par>
                          <p:cTn id="27" fill="hold">
                            <p:stCondLst>
                              <p:cond delay="0"/>
                            </p:stCondLst>
                            <p:childTnLst>
                              <p:par>
                                <p:cTn id="28" presetID="35" presetClass="emph" presetSubtype="0" repeatCount="4000" fill="remove" nodeType="afterEffect">
                                  <p:stCondLst>
                                    <p:cond delay="1000"/>
                                  </p:stCondLst>
                                  <p:childTnLst>
                                    <p:anim calcmode="discrete" valueType="str">
                                      <p:cBhvr>
                                        <p:cTn id="29" dur="1000" fill="hold"/>
                                        <p:tgtEl>
                                          <p:spTgt spid="17413"/>
                                        </p:tgtEl>
                                        <p:attrNameLst>
                                          <p:attrName>style.visibility</p:attrName>
                                        </p:attrNameLst>
                                      </p:cBhvr>
                                      <p:tavLst>
                                        <p:tav tm="0">
                                          <p:val>
                                            <p:strVal val="hidden"/>
                                          </p:val>
                                        </p:tav>
                                        <p:tav tm="50000">
                                          <p:val>
                                            <p:strVal val="visible"/>
                                          </p:val>
                                        </p:tav>
                                      </p:tavLst>
                                    </p:anim>
                                  </p:childTnLst>
                                </p:cTn>
                              </p:par>
                            </p:childTnLst>
                          </p:cTn>
                        </p:par>
                        <p:par>
                          <p:cTn id="30" fill="hold">
                            <p:stCondLst>
                              <p:cond delay="5000"/>
                            </p:stCondLst>
                            <p:childTnLst>
                              <p:par>
                                <p:cTn id="31" presetID="1"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childTnLst>
                                  <p:subTnLst>
                                    <p:audio>
                                      <p:cMediaNode>
                                        <p:cTn display="0" masterRel="sameClick">
                                          <p:stCondLst>
                                            <p:cond evt="begin" delay="0">
                                              <p:tn val="31"/>
                                            </p:cond>
                                          </p:stCondLst>
                                          <p:endCondLst>
                                            <p:cond evt="onStopAudio" delay="0">
                                              <p:tgtEl>
                                                <p:sldTgt/>
                                              </p:tgtEl>
                                            </p:cond>
                                          </p:endCondLst>
                                        </p:cTn>
                                        <p:tgtEl>
                                          <p:sndTgt r:embed="rId4" name="Explosion"/>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1"/>
          <p:cNvGrpSpPr>
            <a:grpSpLocks/>
          </p:cNvGrpSpPr>
          <p:nvPr/>
        </p:nvGrpSpPr>
        <p:grpSpPr bwMode="auto">
          <a:xfrm>
            <a:off x="533400" y="579438"/>
            <a:ext cx="1539875" cy="1143000"/>
            <a:chOff x="533400" y="3581400"/>
            <a:chExt cx="1539240" cy="1143000"/>
          </a:xfrm>
        </p:grpSpPr>
        <p:sp>
          <p:nvSpPr>
            <p:cNvPr id="3" name="Oval 2"/>
            <p:cNvSpPr>
              <a:spLocks noChangeArrowheads="1"/>
            </p:cNvSpPr>
            <p:nvPr/>
          </p:nvSpPr>
          <p:spPr bwMode="auto">
            <a:xfrm>
              <a:off x="746037" y="3627437"/>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7"/>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18435" name="TextBox 7"/>
          <p:cNvSpPr txBox="1">
            <a:spLocks noChangeArrowheads="1"/>
          </p:cNvSpPr>
          <p:nvPr/>
        </p:nvSpPr>
        <p:spPr bwMode="auto">
          <a:xfrm>
            <a:off x="2590800" y="304800"/>
            <a:ext cx="6248400" cy="1338263"/>
          </a:xfrm>
          <a:prstGeom prst="rect">
            <a:avLst/>
          </a:prstGeom>
          <a:noFill/>
          <a:ln w="9525">
            <a:noFill/>
            <a:miter lim="800000"/>
            <a:headEnd/>
            <a:tailEnd/>
          </a:ln>
        </p:spPr>
        <p:txBody>
          <a:bodyPr>
            <a:spAutoFit/>
          </a:bodyPr>
          <a:lstStyle/>
          <a:p>
            <a:r>
              <a:rPr lang="en-US" sz="2700">
                <a:latin typeface="Calibri" pitchFamily="-111" charset="0"/>
              </a:rPr>
              <a:t>O.K. recruits, the first thing that you need to know about is a very important TOP SECRET unit called the atom.</a:t>
            </a:r>
          </a:p>
        </p:txBody>
      </p:sp>
      <p:sp>
        <p:nvSpPr>
          <p:cNvPr id="14340" name="TextBox 8"/>
          <p:cNvSpPr txBox="1">
            <a:spLocks noChangeArrowheads="1"/>
          </p:cNvSpPr>
          <p:nvPr/>
        </p:nvSpPr>
        <p:spPr bwMode="auto">
          <a:xfrm>
            <a:off x="609600" y="2508647"/>
            <a:ext cx="7848600" cy="615553"/>
          </a:xfrm>
          <a:prstGeom prst="rect">
            <a:avLst/>
          </a:prstGeom>
          <a:noFill/>
          <a:ln w="9525">
            <a:noFill/>
            <a:miter lim="800000"/>
            <a:headEnd/>
            <a:tailEnd/>
          </a:ln>
        </p:spPr>
        <p:txBody>
          <a:bodyPr>
            <a:spAutoFit/>
          </a:bodyPr>
          <a:lstStyle/>
          <a:p>
            <a:pPr>
              <a:defRPr/>
            </a:pPr>
            <a:r>
              <a:rPr lang="en-US" sz="3300" dirty="0">
                <a:ln>
                  <a:solidFill>
                    <a:schemeClr val="tx1"/>
                  </a:solidFill>
                </a:ln>
                <a:solidFill>
                  <a:srgbClr val="FF0000"/>
                </a:solidFill>
                <a:latin typeface="Calibri" pitchFamily="-111" charset="0"/>
                <a:cs typeface="ＭＳ Ｐゴシック" pitchFamily="-111" charset="-128"/>
              </a:rPr>
              <a:t>An </a:t>
            </a:r>
            <a:r>
              <a:rPr lang="en-US" sz="3300" b="1" u="sng" dirty="0">
                <a:ln>
                  <a:solidFill>
                    <a:schemeClr val="tx1"/>
                  </a:solidFill>
                </a:ln>
                <a:solidFill>
                  <a:srgbClr val="FF0000"/>
                </a:solidFill>
                <a:latin typeface="Calibri" pitchFamily="-111" charset="0"/>
                <a:cs typeface="ＭＳ Ｐゴシック" pitchFamily="-111" charset="-128"/>
              </a:rPr>
              <a:t>atom</a:t>
            </a:r>
            <a:r>
              <a:rPr lang="en-US" sz="3300" dirty="0">
                <a:ln>
                  <a:solidFill>
                    <a:schemeClr val="tx1"/>
                  </a:solidFill>
                </a:ln>
                <a:solidFill>
                  <a:srgbClr val="FF0000"/>
                </a:solidFill>
                <a:latin typeface="Calibri" pitchFamily="-111" charset="0"/>
                <a:cs typeface="ＭＳ Ｐゴシック" pitchFamily="-111" charset="-128"/>
              </a:rPr>
              <a:t> is the smallest basic unit of matter.  </a:t>
            </a:r>
          </a:p>
        </p:txBody>
      </p:sp>
      <p:sp>
        <p:nvSpPr>
          <p:cNvPr id="18437" name="TextBox 9"/>
          <p:cNvSpPr txBox="1">
            <a:spLocks noChangeArrowheads="1"/>
          </p:cNvSpPr>
          <p:nvPr/>
        </p:nvSpPr>
        <p:spPr bwMode="auto">
          <a:xfrm>
            <a:off x="685800" y="4002088"/>
            <a:ext cx="8305800" cy="2170112"/>
          </a:xfrm>
          <a:prstGeom prst="rect">
            <a:avLst/>
          </a:prstGeom>
          <a:noFill/>
          <a:ln w="9525">
            <a:noFill/>
            <a:miter lim="800000"/>
            <a:headEnd/>
            <a:tailEnd/>
          </a:ln>
        </p:spPr>
        <p:txBody>
          <a:bodyPr>
            <a:spAutoFit/>
          </a:bodyPr>
          <a:lstStyle/>
          <a:p>
            <a:r>
              <a:rPr lang="en-US" sz="2700">
                <a:latin typeface="Calibri" pitchFamily="-111" charset="0"/>
              </a:rPr>
              <a:t>There are more than 100 different types of atom.  These atoms can combine in different ways to make up anything that you can think of.  This screen, your pencil, the food and water that you eat and drink, the air that you breathe, and even you are made of atoms.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50000" decel="50000" fill="hold" grpId="0" nodeType="clickEffect">
                                  <p:stCondLst>
                                    <p:cond delay="0"/>
                                  </p:stCondLst>
                                  <p:iterate type="wd">
                                    <p:tmPct val="10000"/>
                                  </p:iterate>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 fill="hold"/>
                                        <p:tgtEl>
                                          <p:spTgt spid="18435"/>
                                        </p:tgtEl>
                                        <p:attrNameLst>
                                          <p:attrName>ppt_x</p:attrName>
                                        </p:attrNameLst>
                                      </p:cBhvr>
                                      <p:tavLst>
                                        <p:tav tm="0">
                                          <p:val>
                                            <p:strVal val="#ppt_x"/>
                                          </p:val>
                                        </p:tav>
                                        <p:tav tm="100000">
                                          <p:val>
                                            <p:strVal val="#ppt_x"/>
                                          </p:val>
                                        </p:tav>
                                      </p:tavLst>
                                    </p:anim>
                                    <p:anim calcmode="lin" valueType="num">
                                      <p:cBhvr additive="base">
                                        <p:cTn id="8" dur="500" fill="hold"/>
                                        <p:tgtEl>
                                          <p:spTgt spid="18435"/>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Laser"/>
                                        </p:tgtEl>
                                      </p:cMediaNode>
                                    </p:audio>
                                  </p:subTnLst>
                                </p:cTn>
                              </p:par>
                              <p:par>
                                <p:cTn id="9" presetID="2" presetClass="entr" presetSubtype="2" accel="50000" decel="50000" fill="hold" nodeType="withEffect">
                                  <p:stCondLst>
                                    <p:cond delay="0"/>
                                  </p:stCondLst>
                                  <p:iterate type="wd">
                                    <p:tmPct val="10000"/>
                                  </p:iterate>
                                  <p:childTnLst>
                                    <p:set>
                                      <p:cBhvr>
                                        <p:cTn id="10" dur="1" fill="hold">
                                          <p:stCondLst>
                                            <p:cond delay="0"/>
                                          </p:stCondLst>
                                        </p:cTn>
                                        <p:tgtEl>
                                          <p:spTgt spid="14340"/>
                                        </p:tgtEl>
                                        <p:attrNameLst>
                                          <p:attrName>style.visibility</p:attrName>
                                        </p:attrNameLst>
                                      </p:cBhvr>
                                      <p:to>
                                        <p:strVal val="visible"/>
                                      </p:to>
                                    </p:set>
                                    <p:anim calcmode="lin" valueType="num">
                                      <p:cBhvr additive="base">
                                        <p:cTn id="11" dur="500" fill="hold"/>
                                        <p:tgtEl>
                                          <p:spTgt spid="14340"/>
                                        </p:tgtEl>
                                        <p:attrNameLst>
                                          <p:attrName>ppt_x</p:attrName>
                                        </p:attrNameLst>
                                      </p:cBhvr>
                                      <p:tavLst>
                                        <p:tav tm="0">
                                          <p:val>
                                            <p:strVal val="1+#ppt_w/2"/>
                                          </p:val>
                                        </p:tav>
                                        <p:tav tm="100000">
                                          <p:val>
                                            <p:strVal val="#ppt_x"/>
                                          </p:val>
                                        </p:tav>
                                      </p:tavLst>
                                    </p:anim>
                                    <p:anim calcmode="lin" valueType="num">
                                      <p:cBhvr additive="base">
                                        <p:cTn id="12" dur="500" fill="hold"/>
                                        <p:tgtEl>
                                          <p:spTgt spid="14340"/>
                                        </p:tgtEl>
                                        <p:attrNameLst>
                                          <p:attrName>ppt_y</p:attrName>
                                        </p:attrNameLst>
                                      </p:cBhvr>
                                      <p:tavLst>
                                        <p:tav tm="0">
                                          <p:val>
                                            <p:strVal val="#ppt_y"/>
                                          </p:val>
                                        </p:tav>
                                        <p:tav tm="100000">
                                          <p:val>
                                            <p:strVal val="#ppt_y"/>
                                          </p:val>
                                        </p:tav>
                                      </p:tavLst>
                                    </p:anim>
                                  </p:childTnLst>
                                </p:cTn>
                              </p:par>
                              <p:par>
                                <p:cTn id="13" presetID="2" presetClass="entr" presetSubtype="1" accel="50000" decel="50000" fill="hold" grpId="0" nodeType="withEffect">
                                  <p:stCondLst>
                                    <p:cond delay="0"/>
                                  </p:stCondLst>
                                  <p:iterate type="wd">
                                    <p:tmPct val="10000"/>
                                  </p:iterate>
                                  <p:childTnLst>
                                    <p:set>
                                      <p:cBhvr>
                                        <p:cTn id="14" dur="1" fill="hold">
                                          <p:stCondLst>
                                            <p:cond delay="0"/>
                                          </p:stCondLst>
                                        </p:cTn>
                                        <p:tgtEl>
                                          <p:spTgt spid="18437"/>
                                        </p:tgtEl>
                                        <p:attrNameLst>
                                          <p:attrName>style.visibility</p:attrName>
                                        </p:attrNameLst>
                                      </p:cBhvr>
                                      <p:to>
                                        <p:strVal val="visible"/>
                                      </p:to>
                                    </p:set>
                                    <p:anim calcmode="lin" valueType="num">
                                      <p:cBhvr additive="base">
                                        <p:cTn id="15" dur="500" fill="hold"/>
                                        <p:tgtEl>
                                          <p:spTgt spid="18437"/>
                                        </p:tgtEl>
                                        <p:attrNameLst>
                                          <p:attrName>ppt_x</p:attrName>
                                        </p:attrNameLst>
                                      </p:cBhvr>
                                      <p:tavLst>
                                        <p:tav tm="0">
                                          <p:val>
                                            <p:strVal val="#ppt_x"/>
                                          </p:val>
                                        </p:tav>
                                        <p:tav tm="100000">
                                          <p:val>
                                            <p:strVal val="#ppt_x"/>
                                          </p:val>
                                        </p:tav>
                                      </p:tavLst>
                                    </p:anim>
                                    <p:anim calcmode="lin" valueType="num">
                                      <p:cBhvr additive="base">
                                        <p:cTn id="16" dur="500" fill="hold"/>
                                        <p:tgtEl>
                                          <p:spTgt spid="184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1"/>
          <p:cNvGrpSpPr>
            <a:grpSpLocks/>
          </p:cNvGrpSpPr>
          <p:nvPr/>
        </p:nvGrpSpPr>
        <p:grpSpPr bwMode="auto">
          <a:xfrm>
            <a:off x="533400" y="579438"/>
            <a:ext cx="1539875" cy="1143000"/>
            <a:chOff x="533400" y="3581400"/>
            <a:chExt cx="1539240" cy="1143000"/>
          </a:xfrm>
        </p:grpSpPr>
        <p:sp>
          <p:nvSpPr>
            <p:cNvPr id="3" name="Oval 2"/>
            <p:cNvSpPr>
              <a:spLocks noChangeArrowheads="1"/>
            </p:cNvSpPr>
            <p:nvPr/>
          </p:nvSpPr>
          <p:spPr bwMode="auto">
            <a:xfrm>
              <a:off x="746037" y="3627437"/>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7"/>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533400" y="2928938"/>
            <a:ext cx="8229600" cy="1338262"/>
          </a:xfrm>
          <a:prstGeom prst="rect">
            <a:avLst/>
          </a:prstGeom>
          <a:noFill/>
        </p:spPr>
        <p:txBody>
          <a:bodyPr>
            <a:spAutoFit/>
          </a:bodyPr>
          <a:lstStyle/>
          <a:p>
            <a:r>
              <a:rPr lang="en-US" sz="2700">
                <a:latin typeface="Calibri" pitchFamily="-111" charset="0"/>
              </a:rPr>
              <a:t>If you were to tell anyone about these atoms and that they can be combined to create ANYTHING, we would have no choice but to…….</a:t>
            </a:r>
          </a:p>
        </p:txBody>
      </p:sp>
      <p:sp>
        <p:nvSpPr>
          <p:cNvPr id="9" name="TextBox 8"/>
          <p:cNvSpPr txBox="1"/>
          <p:nvPr/>
        </p:nvSpPr>
        <p:spPr>
          <a:xfrm>
            <a:off x="533400" y="5400675"/>
            <a:ext cx="8229600" cy="923925"/>
          </a:xfrm>
          <a:prstGeom prst="rect">
            <a:avLst/>
          </a:prstGeom>
          <a:noFill/>
        </p:spPr>
        <p:txBody>
          <a:bodyPr>
            <a:spAutoFit/>
          </a:bodyPr>
          <a:lstStyle/>
          <a:p>
            <a:r>
              <a:rPr lang="en-US" sz="2700">
                <a:latin typeface="Calibri" pitchFamily="-111" charset="0"/>
              </a:rPr>
              <a:t>Tell your science teacher, and you would DEFINITELY get detention.</a:t>
            </a:r>
          </a:p>
        </p:txBody>
      </p:sp>
      <p:sp>
        <p:nvSpPr>
          <p:cNvPr id="19461" name="TextBox 10"/>
          <p:cNvSpPr txBox="1">
            <a:spLocks noChangeArrowheads="1"/>
          </p:cNvSpPr>
          <p:nvPr/>
        </p:nvSpPr>
        <p:spPr bwMode="auto">
          <a:xfrm>
            <a:off x="2514600" y="252413"/>
            <a:ext cx="6537325" cy="1754187"/>
          </a:xfrm>
          <a:prstGeom prst="rect">
            <a:avLst/>
          </a:prstGeom>
          <a:noFill/>
          <a:ln w="9525">
            <a:noFill/>
            <a:miter lim="800000"/>
            <a:headEnd/>
            <a:tailEnd/>
          </a:ln>
        </p:spPr>
        <p:txBody>
          <a:bodyPr>
            <a:spAutoFit/>
          </a:bodyPr>
          <a:lstStyle/>
          <a:p>
            <a:r>
              <a:rPr lang="en-US" sz="2700">
                <a:latin typeface="Calibri" pitchFamily="-111" charset="0"/>
              </a:rPr>
              <a:t>Think of what could happen if the enemy knew what these atoms can do.  Remember all of this is highly classified and isn’t to be shared with anyone!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fade">
                                      <p:cBhvr>
                                        <p:cTn id="7" dur="1000"/>
                                        <p:tgtEl>
                                          <p:spTgt spid="19461"/>
                                        </p:tgtEl>
                                      </p:cBhvr>
                                    </p:animEffect>
                                    <p:anim calcmode="lin" valueType="num">
                                      <p:cBhvr>
                                        <p:cTn id="8" dur="1000" fill="hold"/>
                                        <p:tgtEl>
                                          <p:spTgt spid="19461"/>
                                        </p:tgtEl>
                                        <p:attrNameLst>
                                          <p:attrName>ppt_x</p:attrName>
                                        </p:attrNameLst>
                                      </p:cBhvr>
                                      <p:tavLst>
                                        <p:tav tm="0">
                                          <p:val>
                                            <p:strVal val="#ppt_x"/>
                                          </p:val>
                                        </p:tav>
                                        <p:tav tm="100000">
                                          <p:val>
                                            <p:strVal val="#ppt_x"/>
                                          </p:val>
                                        </p:tav>
                                      </p:tavLst>
                                    </p:anim>
                                    <p:anim calcmode="lin" valueType="num">
                                      <p:cBhvr>
                                        <p:cTn id="9" dur="900" decel="100000" fill="hold"/>
                                        <p:tgtEl>
                                          <p:spTgt spid="1946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9461"/>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Arrow"/>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900" decel="100000" fill="hold"/>
                                        <p:tgtEl>
                                          <p:spTgt spid="8"/>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8"/>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Arrow"/>
                                        </p:tgtEl>
                                      </p:cMediaNode>
                                    </p:audio>
                                  </p:subTnLst>
                                </p:cTn>
                              </p:par>
                            </p:childTnLst>
                          </p:cTn>
                        </p:par>
                      </p:childTnLst>
                    </p:cTn>
                  </p:par>
                  <p:par>
                    <p:cTn id="19" fill="hold">
                      <p:stCondLst>
                        <p:cond delay="indefinite"/>
                      </p:stCondLst>
                      <p:childTnLst>
                        <p:par>
                          <p:cTn id="20" fill="hold">
                            <p:stCondLst>
                              <p:cond delay="0"/>
                            </p:stCondLst>
                            <p:childTnLst>
                              <p:par>
                                <p:cTn id="21" presetID="2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26" dur="1000" fill="hold"/>
                                        <p:tgtEl>
                                          <p:spTgt spid="9"/>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9"/>
                                        </p:tgtEl>
                                      </p:cBhvr>
                                    </p:animEffect>
                                  </p:childTnLst>
                                  <p:subTnLst>
                                    <p:audio>
                                      <p:cMediaNode>
                                        <p:cTn display="0" masterRel="sameClick">
                                          <p:stCondLst>
                                            <p:cond evt="begin" delay="0">
                                              <p:tn val="21"/>
                                            </p:cond>
                                          </p:stCondLst>
                                          <p:endCondLst>
                                            <p:cond evt="onStopAudio" delay="0">
                                              <p:tgtEl>
                                                <p:sldTgt/>
                                              </p:tgtEl>
                                            </p:cond>
                                          </p:endCondLst>
                                        </p:cTn>
                                        <p:tgtEl>
                                          <p:sndTgt r:embed="rId3" name="Karat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94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1"/>
          <p:cNvGrpSpPr>
            <a:grpSpLocks/>
          </p:cNvGrpSpPr>
          <p:nvPr/>
        </p:nvGrpSpPr>
        <p:grpSpPr bwMode="auto">
          <a:xfrm>
            <a:off x="533400" y="5334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28600" y="517525"/>
            <a:ext cx="8305800" cy="3140075"/>
          </a:xfrm>
          <a:prstGeom prst="rect">
            <a:avLst/>
          </a:prstGeom>
          <a:noFill/>
        </p:spPr>
        <p:txBody>
          <a:bodyPr>
            <a:spAutoFit/>
          </a:bodyPr>
          <a:lstStyle/>
          <a:p>
            <a:r>
              <a:rPr lang="en-US" sz="3300">
                <a:latin typeface="Calibri" pitchFamily="-111" charset="0"/>
              </a:rPr>
              <a:t>					Another thing that you need to 					know about atoms is that they are 					EXTREMELY small.  Millions of atoms would fit into the period at the end of this sentence.  Now just think of how many atoms you have in your body.</a:t>
            </a:r>
          </a:p>
        </p:txBody>
      </p:sp>
      <p:sp>
        <p:nvSpPr>
          <p:cNvPr id="20484" name="TextBox 9"/>
          <p:cNvSpPr txBox="1">
            <a:spLocks noChangeArrowheads="1"/>
          </p:cNvSpPr>
          <p:nvPr/>
        </p:nvSpPr>
        <p:spPr bwMode="auto">
          <a:xfrm>
            <a:off x="228600" y="4224338"/>
            <a:ext cx="8610600" cy="2124075"/>
          </a:xfrm>
          <a:prstGeom prst="rect">
            <a:avLst/>
          </a:prstGeom>
          <a:noFill/>
          <a:ln w="9525">
            <a:noFill/>
            <a:miter lim="800000"/>
            <a:headEnd/>
            <a:tailEnd/>
          </a:ln>
        </p:spPr>
        <p:txBody>
          <a:bodyPr>
            <a:spAutoFit/>
          </a:bodyPr>
          <a:lstStyle/>
          <a:p>
            <a:r>
              <a:rPr lang="en-US" sz="3300">
                <a:latin typeface="Calibri" pitchFamily="-111" charset="0"/>
              </a:rPr>
              <a:t>The millions upon millions of atoms that it takes to make up everyday-sized objects are held together by something called </a:t>
            </a:r>
          </a:p>
          <a:p>
            <a:r>
              <a:rPr lang="en-US" sz="3300">
                <a:latin typeface="Calibri" pitchFamily="-111" charset="0"/>
              </a:rPr>
              <a:t>BONDS…….</a:t>
            </a:r>
          </a:p>
        </p:txBody>
      </p:sp>
      <p:sp>
        <p:nvSpPr>
          <p:cNvPr id="11" name="TextBox 10"/>
          <p:cNvSpPr txBox="1"/>
          <p:nvPr/>
        </p:nvSpPr>
        <p:spPr>
          <a:xfrm>
            <a:off x="2209800" y="5715000"/>
            <a:ext cx="4038600" cy="615950"/>
          </a:xfrm>
          <a:prstGeom prst="rect">
            <a:avLst/>
          </a:prstGeom>
          <a:noFill/>
        </p:spPr>
        <p:txBody>
          <a:bodyPr>
            <a:spAutoFit/>
          </a:bodyPr>
          <a:lstStyle/>
          <a:p>
            <a:pPr>
              <a:defRPr/>
            </a:pPr>
            <a:r>
              <a:rPr lang="en-US" sz="3300" b="1" dirty="0">
                <a:ln>
                  <a:solidFill>
                    <a:schemeClr val="tx1"/>
                  </a:solidFill>
                </a:ln>
                <a:solidFill>
                  <a:srgbClr val="FF0000"/>
                </a:solidFill>
                <a:latin typeface="+mn-lt"/>
                <a:cs typeface="ＭＳ Ｐゴシック" pitchFamily="-111" charset="-128"/>
              </a:rPr>
              <a:t>CHEMICAL BONDS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lide(fromBottom)">
                                      <p:cBhvr>
                                        <p:cTn id="7" dur="500"/>
                                        <p:tgtEl>
                                          <p:spTgt spid="8"/>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20484"/>
                                        </p:tgtEl>
                                        <p:attrNameLst>
                                          <p:attrName>style.visibility</p:attrName>
                                        </p:attrNameLst>
                                      </p:cBhvr>
                                      <p:to>
                                        <p:strVal val="visible"/>
                                      </p:to>
                                    </p:set>
                                    <p:animEffect transition="in" filter="slide(fromTop)">
                                      <p:cBhvr>
                                        <p:cTn id="10" dur="500"/>
                                        <p:tgtEl>
                                          <p:spTgt spid="20484"/>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
                                        </p:tgtEl>
                                      </p:cMediaNode>
                                    </p:audio>
                                  </p:sub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nodeType="clickEffect">
                                  <p:stCondLst>
                                    <p:cond delay="0"/>
                                  </p:stCondLst>
                                  <p:iterate type="lt">
                                    <p:tmPct val="0"/>
                                  </p:iterate>
                                  <p:childTnLst>
                                    <p:set>
                                      <p:cBhvr>
                                        <p:cTn id="14" dur="1" fill="hold">
                                          <p:stCondLst>
                                            <p:cond delay="0"/>
                                          </p:stCondLst>
                                        </p:cTn>
                                        <p:tgtEl>
                                          <p:spTgt spid="11"/>
                                        </p:tgtEl>
                                        <p:attrNameLst>
                                          <p:attrName>style.visibility</p:attrName>
                                        </p:attrNameLst>
                                      </p:cBhvr>
                                      <p:to>
                                        <p:strVal val="visible"/>
                                      </p:to>
                                    </p:set>
                                    <p:anim calcmode="lin" valueType="num">
                                      <p:cBhvr>
                                        <p:cTn id="15" dur="1000" fill="hold"/>
                                        <p:tgtEl>
                                          <p:spTgt spid="11"/>
                                        </p:tgtEl>
                                        <p:attrNameLst>
                                          <p:attrName>ppt_w</p:attrName>
                                        </p:attrNameLst>
                                      </p:cBhvr>
                                      <p:tavLst>
                                        <p:tav tm="0">
                                          <p:val>
                                            <p:strVal val="#ppt_w+.3"/>
                                          </p:val>
                                        </p:tav>
                                        <p:tav tm="100000">
                                          <p:val>
                                            <p:strVal val="#ppt_w"/>
                                          </p:val>
                                        </p:tav>
                                      </p:tavLst>
                                    </p:anim>
                                    <p:anim calcmode="lin" valueType="num">
                                      <p:cBhvr>
                                        <p:cTn id="16" dur="1000" fill="hold"/>
                                        <p:tgtEl>
                                          <p:spTgt spid="11"/>
                                        </p:tgtEl>
                                        <p:attrNameLst>
                                          <p:attrName>ppt_h</p:attrName>
                                        </p:attrNameLst>
                                      </p:cBhvr>
                                      <p:tavLst>
                                        <p:tav tm="0">
                                          <p:val>
                                            <p:strVal val="#ppt_h"/>
                                          </p:val>
                                        </p:tav>
                                        <p:tav tm="100000">
                                          <p:val>
                                            <p:strVal val="#ppt_h"/>
                                          </p:val>
                                        </p:tav>
                                      </p:tavLst>
                                    </p:anim>
                                    <p:animEffect transition="in" filter="fade">
                                      <p:cBhvr>
                                        <p:cTn id="17" dur="1000"/>
                                        <p:tgtEl>
                                          <p:spTgt spid="11"/>
                                        </p:tgtEl>
                                      </p:cBhvr>
                                    </p:animEffect>
                                  </p:childTnLst>
                                  <p:subTnLst>
                                    <p:audio>
                                      <p:cMediaNode>
                                        <p:cTn display="0" masterRel="sameClick">
                                          <p:stCondLst>
                                            <p:cond evt="begin" delay="0">
                                              <p:tn val="13"/>
                                            </p:cond>
                                          </p:stCondLst>
                                          <p:endCondLst>
                                            <p:cond evt="onStopAudio" delay="0">
                                              <p:tgtEl>
                                                <p:sldTgt/>
                                              </p:tgtEl>
                                            </p:cond>
                                          </p:endCondLst>
                                        </p:cTn>
                                        <p:tgtEl>
                                          <p:sndTgt r:embed="rId3" name="Laser"/>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048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1"/>
          <p:cNvGrpSpPr>
            <a:grpSpLocks/>
          </p:cNvGrpSpPr>
          <p:nvPr/>
        </p:nvGrpSpPr>
        <p:grpSpPr bwMode="auto">
          <a:xfrm>
            <a:off x="533400" y="5334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378075" y="152400"/>
            <a:ext cx="6537325" cy="1708160"/>
          </a:xfrm>
          <a:prstGeom prst="rect">
            <a:avLst/>
          </a:prstGeom>
          <a:noFill/>
        </p:spPr>
        <p:txBody>
          <a:bodyPr>
            <a:spAutoFit/>
          </a:bodyPr>
          <a:lstStyle/>
          <a:p>
            <a:pPr>
              <a:defRPr/>
            </a:pPr>
            <a:r>
              <a:rPr lang="en-US" sz="3400" dirty="0">
                <a:ln>
                  <a:solidFill>
                    <a:srgbClr val="000000"/>
                  </a:solidFill>
                </a:ln>
                <a:solidFill>
                  <a:srgbClr val="FF0000"/>
                </a:solidFill>
                <a:latin typeface="+mn-lt"/>
                <a:cs typeface="ＭＳ Ｐゴシック" pitchFamily="-111" charset="-128"/>
              </a:rPr>
              <a:t>When two or more atoms bond together, they form a particle called a </a:t>
            </a:r>
            <a:r>
              <a:rPr lang="en-US" sz="3400" b="1" u="sng" dirty="0">
                <a:ln>
                  <a:solidFill>
                    <a:srgbClr val="000000"/>
                  </a:solidFill>
                </a:ln>
                <a:solidFill>
                  <a:srgbClr val="FF0000"/>
                </a:solidFill>
                <a:latin typeface="+mn-lt"/>
                <a:cs typeface="ＭＳ Ｐゴシック" pitchFamily="-111" charset="-128"/>
              </a:rPr>
              <a:t>molecule</a:t>
            </a:r>
            <a:r>
              <a:rPr lang="en-US" sz="3400" dirty="0">
                <a:ln>
                  <a:solidFill>
                    <a:srgbClr val="000000"/>
                  </a:solidFill>
                </a:ln>
                <a:solidFill>
                  <a:srgbClr val="FF0000"/>
                </a:solidFill>
                <a:latin typeface="+mn-lt"/>
                <a:cs typeface="ＭＳ Ｐゴシック" pitchFamily="-111" charset="-128"/>
              </a:rPr>
              <a:t>.</a:t>
            </a:r>
          </a:p>
        </p:txBody>
      </p:sp>
      <p:sp>
        <p:nvSpPr>
          <p:cNvPr id="9" name="TextBox 8"/>
          <p:cNvSpPr txBox="1"/>
          <p:nvPr/>
        </p:nvSpPr>
        <p:spPr>
          <a:xfrm>
            <a:off x="685800" y="2362200"/>
            <a:ext cx="8001000" cy="1754188"/>
          </a:xfrm>
          <a:prstGeom prst="rect">
            <a:avLst/>
          </a:prstGeom>
          <a:noFill/>
        </p:spPr>
        <p:txBody>
          <a:bodyPr>
            <a:spAutoFit/>
          </a:bodyPr>
          <a:lstStyle/>
          <a:p>
            <a:r>
              <a:rPr lang="en-US" sz="2700">
                <a:latin typeface="Calibri" pitchFamily="-111" charset="0"/>
              </a:rPr>
              <a:t>Water is known as H</a:t>
            </a:r>
            <a:r>
              <a:rPr lang="en-US" sz="2700" baseline="-25000">
                <a:latin typeface="Calibri" pitchFamily="-111" charset="0"/>
              </a:rPr>
              <a:t>2</a:t>
            </a:r>
            <a:r>
              <a:rPr lang="en-US" sz="2700">
                <a:latin typeface="Calibri" pitchFamily="-111" charset="0"/>
              </a:rPr>
              <a:t>O because it is a molecule that is composed of two hydrogen (H) atoms and one oxygen (O) atom that are BONDED…..CHEMICALLY BONDED together.</a:t>
            </a:r>
          </a:p>
        </p:txBody>
      </p:sp>
      <p:grpSp>
        <p:nvGrpSpPr>
          <p:cNvPr id="12" name="Group 17"/>
          <p:cNvGrpSpPr>
            <a:grpSpLocks/>
          </p:cNvGrpSpPr>
          <p:nvPr/>
        </p:nvGrpSpPr>
        <p:grpSpPr bwMode="auto">
          <a:xfrm>
            <a:off x="7483475" y="3810000"/>
            <a:ext cx="1203325" cy="974725"/>
            <a:chOff x="2378075" y="5578475"/>
            <a:chExt cx="1203325" cy="974725"/>
          </a:xfrm>
        </p:grpSpPr>
        <p:sp>
          <p:nvSpPr>
            <p:cNvPr id="10" name="Oval 9"/>
            <p:cNvSpPr>
              <a:spLocks noChangeArrowheads="1"/>
            </p:cNvSpPr>
            <p:nvPr/>
          </p:nvSpPr>
          <p:spPr bwMode="auto">
            <a:xfrm>
              <a:off x="2514600" y="5638800"/>
              <a:ext cx="914400" cy="914400"/>
            </a:xfrm>
            <a:prstGeom prst="ellipse">
              <a:avLst/>
            </a:prstGeom>
            <a:solidFill>
              <a:srgbClr val="FF0000"/>
            </a:solidFill>
            <a:ln w="9525">
              <a:solidFill>
                <a:srgbClr val="4A7EBB"/>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nvGrpSpPr>
            <p:cNvPr id="21512" name="Group 14"/>
            <p:cNvGrpSpPr>
              <a:grpSpLocks/>
            </p:cNvGrpSpPr>
            <p:nvPr/>
          </p:nvGrpSpPr>
          <p:grpSpPr bwMode="auto">
            <a:xfrm>
              <a:off x="3216275" y="5578475"/>
              <a:ext cx="365125" cy="365125"/>
              <a:chOff x="4114800" y="5638800"/>
              <a:chExt cx="365760" cy="365760"/>
            </a:xfrm>
          </p:grpSpPr>
          <p:sp>
            <p:nvSpPr>
              <p:cNvPr id="11" name="Oval 10"/>
              <p:cNvSpPr>
                <a:spLocks noChangeArrowheads="1"/>
              </p:cNvSpPr>
              <p:nvPr/>
            </p:nvSpPr>
            <p:spPr bwMode="auto">
              <a:xfrm>
                <a:off x="4114800" y="5638800"/>
                <a:ext cx="365760" cy="365760"/>
              </a:xfrm>
              <a:prstGeom prst="ellipse">
                <a:avLst/>
              </a:prstGeom>
              <a:solidFill>
                <a:srgbClr val="FFFFFF"/>
              </a:solidFill>
              <a:ln w="9525">
                <a:solidFill>
                  <a:srgbClr val="FF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1518" name="TextBox 11"/>
              <p:cNvSpPr txBox="1">
                <a:spLocks noChangeArrowheads="1"/>
              </p:cNvSpPr>
              <p:nvPr/>
            </p:nvSpPr>
            <p:spPr bwMode="auto">
              <a:xfrm>
                <a:off x="4114800" y="5638800"/>
                <a:ext cx="365760" cy="365760"/>
              </a:xfrm>
              <a:prstGeom prst="rect">
                <a:avLst/>
              </a:prstGeom>
              <a:noFill/>
              <a:ln w="9525">
                <a:noFill/>
                <a:miter lim="800000"/>
                <a:headEnd/>
                <a:tailEnd/>
              </a:ln>
            </p:spPr>
            <p:txBody>
              <a:bodyPr>
                <a:spAutoFit/>
              </a:bodyPr>
              <a:lstStyle/>
              <a:p>
                <a:r>
                  <a:rPr lang="en-US">
                    <a:solidFill>
                      <a:srgbClr val="FF0000"/>
                    </a:solidFill>
                  </a:rPr>
                  <a:t>H</a:t>
                </a:r>
              </a:p>
            </p:txBody>
          </p:sp>
        </p:grpSp>
        <p:sp>
          <p:nvSpPr>
            <p:cNvPr id="21513" name="TextBox 18"/>
            <p:cNvSpPr txBox="1">
              <a:spLocks noChangeArrowheads="1"/>
            </p:cNvSpPr>
            <p:nvPr/>
          </p:nvSpPr>
          <p:spPr bwMode="auto">
            <a:xfrm>
              <a:off x="2667000" y="5754688"/>
              <a:ext cx="609600" cy="646112"/>
            </a:xfrm>
            <a:prstGeom prst="rect">
              <a:avLst/>
            </a:prstGeom>
            <a:noFill/>
            <a:ln w="9525">
              <a:noFill/>
              <a:miter lim="800000"/>
              <a:headEnd/>
              <a:tailEnd/>
            </a:ln>
          </p:spPr>
          <p:txBody>
            <a:bodyPr>
              <a:spAutoFit/>
            </a:bodyPr>
            <a:lstStyle/>
            <a:p>
              <a:r>
                <a:rPr lang="en-US" sz="3600">
                  <a:solidFill>
                    <a:schemeClr val="bg1"/>
                  </a:solidFill>
                </a:rPr>
                <a:t>O</a:t>
              </a:r>
            </a:p>
          </p:txBody>
        </p:sp>
        <p:grpSp>
          <p:nvGrpSpPr>
            <p:cNvPr id="21514" name="Group 15"/>
            <p:cNvGrpSpPr>
              <a:grpSpLocks/>
            </p:cNvGrpSpPr>
            <p:nvPr/>
          </p:nvGrpSpPr>
          <p:grpSpPr bwMode="auto">
            <a:xfrm>
              <a:off x="2378075" y="5578475"/>
              <a:ext cx="365125" cy="365125"/>
              <a:chOff x="4114800" y="5638800"/>
              <a:chExt cx="365760" cy="365760"/>
            </a:xfrm>
          </p:grpSpPr>
          <p:sp>
            <p:nvSpPr>
              <p:cNvPr id="17" name="Oval 16"/>
              <p:cNvSpPr>
                <a:spLocks noChangeArrowheads="1"/>
              </p:cNvSpPr>
              <p:nvPr/>
            </p:nvSpPr>
            <p:spPr bwMode="auto">
              <a:xfrm>
                <a:off x="4114800" y="5638800"/>
                <a:ext cx="365760" cy="365760"/>
              </a:xfrm>
              <a:prstGeom prst="ellipse">
                <a:avLst/>
              </a:prstGeom>
              <a:solidFill>
                <a:srgbClr val="FFFFFF"/>
              </a:solidFill>
              <a:ln w="9525">
                <a:solidFill>
                  <a:srgbClr val="FF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1516" name="TextBox 17"/>
              <p:cNvSpPr txBox="1">
                <a:spLocks noChangeArrowheads="1"/>
              </p:cNvSpPr>
              <p:nvPr/>
            </p:nvSpPr>
            <p:spPr bwMode="auto">
              <a:xfrm>
                <a:off x="4114800" y="5638800"/>
                <a:ext cx="365760" cy="365760"/>
              </a:xfrm>
              <a:prstGeom prst="rect">
                <a:avLst/>
              </a:prstGeom>
              <a:noFill/>
              <a:ln w="9525">
                <a:noFill/>
                <a:miter lim="800000"/>
                <a:headEnd/>
                <a:tailEnd/>
              </a:ln>
            </p:spPr>
            <p:txBody>
              <a:bodyPr>
                <a:spAutoFit/>
              </a:bodyPr>
              <a:lstStyle/>
              <a:p>
                <a:r>
                  <a:rPr lang="en-US">
                    <a:solidFill>
                      <a:srgbClr val="FF0000"/>
                    </a:solidFill>
                  </a:rPr>
                  <a:t>H</a:t>
                </a:r>
              </a:p>
            </p:txBody>
          </p:sp>
        </p:grpSp>
      </p:grpSp>
      <p:sp>
        <p:nvSpPr>
          <p:cNvPr id="19" name="TextBox 18"/>
          <p:cNvSpPr txBox="1">
            <a:spLocks noChangeArrowheads="1"/>
          </p:cNvSpPr>
          <p:nvPr/>
        </p:nvSpPr>
        <p:spPr bwMode="auto">
          <a:xfrm>
            <a:off x="685800" y="4495800"/>
            <a:ext cx="6934200" cy="2170113"/>
          </a:xfrm>
          <a:prstGeom prst="rect">
            <a:avLst/>
          </a:prstGeom>
          <a:noFill/>
          <a:ln w="9525">
            <a:noFill/>
            <a:miter lim="800000"/>
            <a:headEnd/>
            <a:tailEnd/>
          </a:ln>
        </p:spPr>
        <p:txBody>
          <a:bodyPr>
            <a:spAutoFit/>
          </a:bodyPr>
          <a:lstStyle/>
          <a:p>
            <a:r>
              <a:rPr lang="en-US" sz="2700">
                <a:latin typeface="Calibri" pitchFamily="-111" charset="0"/>
              </a:rPr>
              <a:t>Salt, carbon dioxide, sugar, hydrogen peroxide, and baking soda are just a few more of the millions of types of molecules that are all around you.  Many of these molecules, like double H – O, are secret agents.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10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2" name="Ray"/>
                                        </p:tgtEl>
                                      </p:cMediaNode>
                                    </p:audio>
                                  </p:sub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1000"/>
                                        <p:tgtEl>
                                          <p:spTgt spid="9"/>
                                        </p:tgtEl>
                                      </p:cBhvr>
                                    </p:animEffect>
                                  </p:childTnLst>
                                  <p:subTnLst>
                                    <p:audio>
                                      <p:cMediaNode>
                                        <p:cTn display="0" masterRel="sameClick">
                                          <p:stCondLst>
                                            <p:cond evt="begin" delay="0">
                                              <p:tn val="10"/>
                                            </p:cond>
                                          </p:stCondLst>
                                          <p:endCondLst>
                                            <p:cond evt="onStopAudio" delay="0">
                                              <p:tgtEl>
                                                <p:sldTgt/>
                                              </p:tgtEl>
                                            </p:cond>
                                          </p:endCondLst>
                                        </p:cTn>
                                        <p:tgtEl>
                                          <p:sndTgt r:embed="rId2" name="Ray"/>
                                        </p:tgtEl>
                                      </p:cMediaNode>
                                    </p:audio>
                                  </p:subTnLst>
                                </p:cTn>
                              </p:par>
                              <p:par>
                                <p:cTn id="13" presetID="14"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randombar(horizontal)">
                                      <p:cBhvr>
                                        <p:cTn id="20" dur="1000"/>
                                        <p:tgtEl>
                                          <p:spTgt spid="19"/>
                                        </p:tgtEl>
                                      </p:cBhvr>
                                    </p:animEffect>
                                  </p:childTnLst>
                                  <p:subTnLst>
                                    <p:audio>
                                      <p:cMediaNode>
                                        <p:cTn display="0" masterRel="sameClick">
                                          <p:stCondLst>
                                            <p:cond evt="begin" delay="0">
                                              <p:tn val="18"/>
                                            </p:cond>
                                          </p:stCondLst>
                                          <p:endCondLst>
                                            <p:cond evt="onStopAudio" delay="0">
                                              <p:tgtEl>
                                                <p:sldTgt/>
                                              </p:tgtEl>
                                            </p:cond>
                                          </p:endCondLst>
                                        </p:cTn>
                                        <p:tgtEl>
                                          <p:sndTgt r:embed="rId2" name="Ray"/>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204788" y="288925"/>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814388" y="2176463"/>
            <a:ext cx="8024812" cy="1938337"/>
          </a:xfrm>
          <a:prstGeom prst="rect">
            <a:avLst/>
          </a:prstGeom>
          <a:noFill/>
        </p:spPr>
        <p:txBody>
          <a:bodyPr>
            <a:spAutoFit/>
          </a:bodyPr>
          <a:lstStyle/>
          <a:p>
            <a:r>
              <a:rPr lang="en-US" sz="2900">
                <a:latin typeface="Calibri" pitchFamily="-111" charset="0"/>
              </a:rPr>
              <a:t>The atoms and molecules are always in motion.  Even in solid objects that show no signs of movement, the atoms are at least vibrating and twisting in place.  </a:t>
            </a:r>
          </a:p>
        </p:txBody>
      </p:sp>
      <p:sp>
        <p:nvSpPr>
          <p:cNvPr id="9" name="TextBox 8"/>
          <p:cNvSpPr txBox="1">
            <a:spLocks noChangeArrowheads="1"/>
          </p:cNvSpPr>
          <p:nvPr/>
        </p:nvSpPr>
        <p:spPr bwMode="auto">
          <a:xfrm>
            <a:off x="685800" y="5232400"/>
            <a:ext cx="8016875" cy="1016000"/>
          </a:xfrm>
          <a:prstGeom prst="rect">
            <a:avLst/>
          </a:prstGeom>
          <a:noFill/>
          <a:ln w="9525">
            <a:noFill/>
            <a:miter lim="800000"/>
            <a:headEnd/>
            <a:tailEnd/>
          </a:ln>
        </p:spPr>
        <p:txBody>
          <a:bodyPr>
            <a:spAutoFit/>
          </a:bodyPr>
          <a:lstStyle/>
          <a:p>
            <a:r>
              <a:rPr lang="en-US" sz="3000">
                <a:latin typeface="Calibri" pitchFamily="-111" charset="0"/>
              </a:rPr>
              <a:t>The reason  that you cannot detect this movement in atoms is because the atoms are so small.</a:t>
            </a:r>
          </a:p>
        </p:txBody>
      </p:sp>
      <p:grpSp>
        <p:nvGrpSpPr>
          <p:cNvPr id="10" name="Group 9"/>
          <p:cNvGrpSpPr>
            <a:grpSpLocks/>
          </p:cNvGrpSpPr>
          <p:nvPr/>
        </p:nvGrpSpPr>
        <p:grpSpPr bwMode="auto">
          <a:xfrm>
            <a:off x="280988" y="198438"/>
            <a:ext cx="1539875" cy="1143000"/>
            <a:chOff x="533400" y="3581400"/>
            <a:chExt cx="1539240" cy="1143000"/>
          </a:xfrm>
        </p:grpSpPr>
        <p:sp>
          <p:nvSpPr>
            <p:cNvPr id="11" name="Oval 10"/>
            <p:cNvSpPr>
              <a:spLocks noChangeArrowheads="1"/>
            </p:cNvSpPr>
            <p:nvPr/>
          </p:nvSpPr>
          <p:spPr bwMode="auto">
            <a:xfrm>
              <a:off x="746037" y="3627437"/>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2" name="Oval 11"/>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3" name="Oval 12"/>
            <p:cNvSpPr>
              <a:spLocks noChangeArrowheads="1"/>
            </p:cNvSpPr>
            <p:nvPr/>
          </p:nvSpPr>
          <p:spPr bwMode="auto">
            <a:xfrm>
              <a:off x="1615629" y="3627437"/>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4" name="Oval 13"/>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5" name="Oval 14"/>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16" name="Group 15"/>
          <p:cNvGrpSpPr>
            <a:grpSpLocks/>
          </p:cNvGrpSpPr>
          <p:nvPr/>
        </p:nvGrpSpPr>
        <p:grpSpPr bwMode="auto">
          <a:xfrm>
            <a:off x="68263" y="441325"/>
            <a:ext cx="1539875" cy="1143000"/>
            <a:chOff x="533400" y="3581400"/>
            <a:chExt cx="1539240" cy="1143000"/>
          </a:xfrm>
        </p:grpSpPr>
        <p:sp>
          <p:nvSpPr>
            <p:cNvPr id="17" name="Oval 16"/>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8" name="Oval 17"/>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9" name="Oval 18"/>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0" name="Oval 19"/>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1" name="Oval 20"/>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22" name="Group 21"/>
          <p:cNvGrpSpPr>
            <a:grpSpLocks/>
          </p:cNvGrpSpPr>
          <p:nvPr/>
        </p:nvGrpSpPr>
        <p:grpSpPr bwMode="auto">
          <a:xfrm>
            <a:off x="357188" y="244475"/>
            <a:ext cx="1539875" cy="1143000"/>
            <a:chOff x="533400" y="3581400"/>
            <a:chExt cx="1539240" cy="1143000"/>
          </a:xfrm>
        </p:grpSpPr>
        <p:sp>
          <p:nvSpPr>
            <p:cNvPr id="23" name="Oval 2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4" name="Oval 2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5" name="Oval 2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6" name="Oval 2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7" name="Oval 2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28" name="Group 27"/>
          <p:cNvGrpSpPr>
            <a:grpSpLocks/>
          </p:cNvGrpSpPr>
          <p:nvPr/>
        </p:nvGrpSpPr>
        <p:grpSpPr bwMode="auto">
          <a:xfrm>
            <a:off x="357188" y="441325"/>
            <a:ext cx="1539875" cy="1150938"/>
            <a:chOff x="533400" y="3581400"/>
            <a:chExt cx="1539240" cy="1150937"/>
          </a:xfrm>
        </p:grpSpPr>
        <p:sp>
          <p:nvSpPr>
            <p:cNvPr id="29" name="Oval 28"/>
            <p:cNvSpPr>
              <a:spLocks noChangeArrowheads="1"/>
            </p:cNvSpPr>
            <p:nvPr/>
          </p:nvSpPr>
          <p:spPr bwMode="auto">
            <a:xfrm>
              <a:off x="730169" y="3635375"/>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0" name="Oval 29"/>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1" name="Oval 30"/>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2" name="Oval 31"/>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3" name="Oval 32"/>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34" name="Group 45"/>
          <p:cNvGrpSpPr>
            <a:grpSpLocks/>
          </p:cNvGrpSpPr>
          <p:nvPr/>
        </p:nvGrpSpPr>
        <p:grpSpPr bwMode="auto">
          <a:xfrm>
            <a:off x="128588" y="204788"/>
            <a:ext cx="1539875" cy="1143000"/>
            <a:chOff x="533400" y="3581400"/>
            <a:chExt cx="1539240" cy="1143000"/>
          </a:xfrm>
        </p:grpSpPr>
        <p:sp>
          <p:nvSpPr>
            <p:cNvPr id="47" name="Oval 46"/>
            <p:cNvSpPr>
              <a:spLocks noChangeArrowheads="1"/>
            </p:cNvSpPr>
            <p:nvPr/>
          </p:nvSpPr>
          <p:spPr bwMode="auto">
            <a:xfrm>
              <a:off x="746037" y="3627437"/>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8" name="Oval 47"/>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9" name="Oval 48"/>
            <p:cNvSpPr>
              <a:spLocks noChangeArrowheads="1"/>
            </p:cNvSpPr>
            <p:nvPr/>
          </p:nvSpPr>
          <p:spPr bwMode="auto">
            <a:xfrm>
              <a:off x="1615629" y="3627437"/>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0" name="Oval 49"/>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1" name="Oval 50"/>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35" name="Group 51"/>
          <p:cNvGrpSpPr>
            <a:grpSpLocks/>
          </p:cNvGrpSpPr>
          <p:nvPr/>
        </p:nvGrpSpPr>
        <p:grpSpPr bwMode="auto">
          <a:xfrm>
            <a:off x="188913" y="334963"/>
            <a:ext cx="1539875" cy="1143000"/>
            <a:chOff x="533400" y="3581400"/>
            <a:chExt cx="1539240" cy="1143000"/>
          </a:xfrm>
        </p:grpSpPr>
        <p:sp>
          <p:nvSpPr>
            <p:cNvPr id="53" name="Oval 52"/>
            <p:cNvSpPr>
              <a:spLocks noChangeArrowheads="1"/>
            </p:cNvSpPr>
            <p:nvPr/>
          </p:nvSpPr>
          <p:spPr bwMode="auto">
            <a:xfrm>
              <a:off x="746037" y="3627437"/>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4" name="Oval 5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5" name="Oval 54"/>
            <p:cNvSpPr>
              <a:spLocks noChangeArrowheads="1"/>
            </p:cNvSpPr>
            <p:nvPr/>
          </p:nvSpPr>
          <p:spPr bwMode="auto">
            <a:xfrm>
              <a:off x="1615629" y="3627437"/>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6" name="Oval 5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7" name="Oval 5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36" name="Group 57"/>
          <p:cNvGrpSpPr>
            <a:grpSpLocks/>
          </p:cNvGrpSpPr>
          <p:nvPr/>
        </p:nvGrpSpPr>
        <p:grpSpPr bwMode="auto">
          <a:xfrm>
            <a:off x="265113" y="311150"/>
            <a:ext cx="1539875" cy="1143000"/>
            <a:chOff x="533400" y="3581400"/>
            <a:chExt cx="1539240" cy="1143000"/>
          </a:xfrm>
        </p:grpSpPr>
        <p:sp>
          <p:nvSpPr>
            <p:cNvPr id="59" name="Oval 58"/>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0" name="Oval 59"/>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1" name="Oval 60"/>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2" name="Oval 61"/>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3" name="Oval 62"/>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37" name="Group 63"/>
          <p:cNvGrpSpPr>
            <a:grpSpLocks/>
          </p:cNvGrpSpPr>
          <p:nvPr/>
        </p:nvGrpSpPr>
        <p:grpSpPr bwMode="auto">
          <a:xfrm>
            <a:off x="68263" y="342900"/>
            <a:ext cx="1539875" cy="1143000"/>
            <a:chOff x="533400" y="3581400"/>
            <a:chExt cx="1539240" cy="1143000"/>
          </a:xfrm>
        </p:grpSpPr>
        <p:sp>
          <p:nvSpPr>
            <p:cNvPr id="65" name="Oval 64"/>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6" name="Oval 65"/>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7" name="Oval 66"/>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8" name="Oval 67"/>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9" name="Oval 68"/>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38" name="Group 69"/>
          <p:cNvGrpSpPr>
            <a:grpSpLocks/>
          </p:cNvGrpSpPr>
          <p:nvPr/>
        </p:nvGrpSpPr>
        <p:grpSpPr bwMode="auto">
          <a:xfrm>
            <a:off x="52388" y="387350"/>
            <a:ext cx="1539875" cy="1143000"/>
            <a:chOff x="533400" y="3581400"/>
            <a:chExt cx="1539240" cy="1143000"/>
          </a:xfrm>
        </p:grpSpPr>
        <p:sp>
          <p:nvSpPr>
            <p:cNvPr id="71" name="Oval 70"/>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2" name="Oval 71"/>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3" name="Oval 72"/>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4" name="Oval 73"/>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5" name="Oval 74"/>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39" name="Group 75"/>
          <p:cNvGrpSpPr>
            <a:grpSpLocks/>
          </p:cNvGrpSpPr>
          <p:nvPr/>
        </p:nvGrpSpPr>
        <p:grpSpPr bwMode="auto">
          <a:xfrm>
            <a:off x="112713" y="457200"/>
            <a:ext cx="1539875" cy="1143000"/>
            <a:chOff x="533400" y="3581400"/>
            <a:chExt cx="1539240" cy="1143000"/>
          </a:xfrm>
        </p:grpSpPr>
        <p:sp>
          <p:nvSpPr>
            <p:cNvPr id="77" name="Oval 76"/>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8" name="Oval 77"/>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9" name="Oval 78"/>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80" name="Oval 79"/>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81" name="Oval 80"/>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40" name="Group 84"/>
          <p:cNvGrpSpPr>
            <a:grpSpLocks/>
          </p:cNvGrpSpPr>
          <p:nvPr/>
        </p:nvGrpSpPr>
        <p:grpSpPr bwMode="auto">
          <a:xfrm>
            <a:off x="2298700" y="457200"/>
            <a:ext cx="6159500" cy="1371600"/>
            <a:chOff x="2145792" y="457200"/>
            <a:chExt cx="6160008" cy="1371600"/>
          </a:xfrm>
        </p:grpSpPr>
        <p:grpSp>
          <p:nvGrpSpPr>
            <p:cNvPr id="22544" name="Group 82"/>
            <p:cNvGrpSpPr>
              <a:grpSpLocks/>
            </p:cNvGrpSpPr>
            <p:nvPr/>
          </p:nvGrpSpPr>
          <p:grpSpPr bwMode="auto">
            <a:xfrm>
              <a:off x="3276600" y="457200"/>
              <a:ext cx="5029200" cy="1371600"/>
              <a:chOff x="3276600" y="457200"/>
              <a:chExt cx="5029200" cy="1371600"/>
            </a:xfrm>
          </p:grpSpPr>
          <p:sp>
            <p:nvSpPr>
              <p:cNvPr id="76" name="Rectangle 75"/>
              <p:cNvSpPr>
                <a:spLocks noChangeArrowheads="1"/>
              </p:cNvSpPr>
              <p:nvPr/>
            </p:nvSpPr>
            <p:spPr bwMode="auto">
              <a:xfrm>
                <a:off x="3276185" y="457200"/>
                <a:ext cx="5029615" cy="1371600"/>
              </a:xfrm>
              <a:prstGeom prst="rect">
                <a:avLst/>
              </a:prstGeom>
              <a:solidFill>
                <a:schemeClr val="tx1"/>
              </a:solidFill>
              <a:ln w="25400">
                <a:solidFill>
                  <a:srgbClr val="FF0000"/>
                </a:solidFill>
                <a:round/>
                <a:headEnd/>
                <a:tailEnd/>
              </a:ln>
              <a:effectLst>
                <a:outerShdw dist="23000" dir="5400000" rotWithShape="0">
                  <a:srgbClr val="808080">
                    <a:alpha val="34999"/>
                  </a:srgbClr>
                </a:outerShdw>
              </a:effectLst>
            </p:spPr>
            <p:txBody>
              <a:bodyPr anchor="ctr"/>
              <a:lstStyle/>
              <a:p>
                <a:pPr algn="ctr"/>
                <a:endParaRPr lang="en-US">
                  <a:latin typeface="Calibri" pitchFamily="-111" charset="0"/>
                </a:endParaRPr>
              </a:p>
            </p:txBody>
          </p:sp>
          <p:sp>
            <p:nvSpPr>
              <p:cNvPr id="82" name="TextBox 81"/>
              <p:cNvSpPr txBox="1"/>
              <p:nvPr/>
            </p:nvSpPr>
            <p:spPr>
              <a:xfrm>
                <a:off x="3429000" y="588258"/>
                <a:ext cx="4648200" cy="1046440"/>
              </a:xfrm>
              <a:prstGeom prst="rect">
                <a:avLst/>
              </a:prstGeom>
              <a:noFill/>
            </p:spPr>
            <p:txBody>
              <a:bodyPr>
                <a:spAutoFit/>
              </a:bodyPr>
              <a:lstStyle/>
              <a:p>
                <a:pPr algn="ctr">
                  <a:defRPr/>
                </a:pPr>
                <a:r>
                  <a:rPr lang="en-US" sz="3100" dirty="0">
                    <a:ln>
                      <a:solidFill>
                        <a:srgbClr val="FF0000"/>
                      </a:solidFill>
                    </a:ln>
                    <a:solidFill>
                      <a:schemeClr val="bg1"/>
                    </a:solidFill>
                    <a:latin typeface="+mn-lt"/>
                    <a:cs typeface="ＭＳ Ｐゴシック" pitchFamily="-111" charset="-128"/>
                  </a:rPr>
                  <a:t>Vibrating H</a:t>
                </a:r>
                <a:r>
                  <a:rPr lang="en-US" sz="3100" baseline="-25000" dirty="0">
                    <a:ln>
                      <a:solidFill>
                        <a:srgbClr val="FF0000"/>
                      </a:solidFill>
                    </a:ln>
                    <a:solidFill>
                      <a:schemeClr val="bg1"/>
                    </a:solidFill>
                    <a:latin typeface="+mn-lt"/>
                    <a:cs typeface="ＭＳ Ｐゴシック" pitchFamily="-111" charset="-128"/>
                  </a:rPr>
                  <a:t>2</a:t>
                </a:r>
                <a:r>
                  <a:rPr lang="en-US" sz="3100" dirty="0">
                    <a:ln>
                      <a:solidFill>
                        <a:srgbClr val="FF0000"/>
                      </a:solidFill>
                    </a:ln>
                    <a:solidFill>
                      <a:schemeClr val="bg1"/>
                    </a:solidFill>
                    <a:latin typeface="+mn-lt"/>
                    <a:cs typeface="ＭＳ Ｐゴシック" pitchFamily="-111" charset="-128"/>
                  </a:rPr>
                  <a:t>0 molecule that is “shaken, not stirred”</a:t>
                </a:r>
              </a:p>
            </p:txBody>
          </p:sp>
        </p:grpSp>
        <p:sp>
          <p:nvSpPr>
            <p:cNvPr id="84" name="Left Arrow 83"/>
            <p:cNvSpPr>
              <a:spLocks noChangeArrowheads="1"/>
            </p:cNvSpPr>
            <p:nvPr/>
          </p:nvSpPr>
          <p:spPr bwMode="auto">
            <a:xfrm>
              <a:off x="2145792" y="457200"/>
              <a:ext cx="977981" cy="854075"/>
            </a:xfrm>
            <a:prstGeom prst="leftArrow">
              <a:avLst>
                <a:gd name="adj1" fmla="val 50000"/>
                <a:gd name="adj2" fmla="val 50002"/>
              </a:avLst>
            </a:prstGeom>
            <a:solidFill>
              <a:srgbClr val="000000"/>
            </a:solidFill>
            <a:ln w="25400">
              <a:solidFill>
                <a:srgbClr val="FF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2" name="Fly Out"/>
                                        </p:tgtEl>
                                      </p:cMediaNode>
                                    </p:audio>
                                  </p:sub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strVal val="#ppt_w+.3"/>
                                          </p:val>
                                        </p:tav>
                                        <p:tav tm="100000">
                                          <p:val>
                                            <p:strVal val="#ppt_w"/>
                                          </p:val>
                                        </p:tav>
                                      </p:tavLst>
                                    </p:anim>
                                    <p:anim calcmode="lin" valueType="num">
                                      <p:cBhvr>
                                        <p:cTn id="15" dur="1000" fill="hold"/>
                                        <p:tgtEl>
                                          <p:spTgt spid="9"/>
                                        </p:tgtEl>
                                        <p:attrNameLst>
                                          <p:attrName>ppt_h</p:attrName>
                                        </p:attrNameLst>
                                      </p:cBhvr>
                                      <p:tavLst>
                                        <p:tav tm="0">
                                          <p:val>
                                            <p:strVal val="#ppt_h"/>
                                          </p:val>
                                        </p:tav>
                                        <p:tav tm="100000">
                                          <p:val>
                                            <p:strVal val="#ppt_h"/>
                                          </p:val>
                                        </p:tav>
                                      </p:tavLst>
                                    </p:anim>
                                    <p:animEffect transition="in" filter="fade">
                                      <p:cBhvr>
                                        <p:cTn id="16" dur="1000"/>
                                        <p:tgtEl>
                                          <p:spTgt spid="9"/>
                                        </p:tgtEl>
                                      </p:cBhvr>
                                    </p:animEffect>
                                  </p:childTnLst>
                                  <p:subTnLst>
                                    <p:audio>
                                      <p:cMediaNode>
                                        <p:cTn display="0" masterRel="sameClick">
                                          <p:stCondLst>
                                            <p:cond evt="begin" delay="0">
                                              <p:tn val="12"/>
                                            </p:cond>
                                          </p:stCondLst>
                                          <p:endCondLst>
                                            <p:cond evt="onStopAudio" delay="0">
                                              <p:tgtEl>
                                                <p:sldTgt/>
                                              </p:tgtEl>
                                            </p:cond>
                                          </p:endCondLst>
                                        </p:cTn>
                                        <p:tgtEl>
                                          <p:sndTgt r:embed="rId3" name="Fly In"/>
                                        </p:tgtEl>
                                      </p:cMediaNode>
                                    </p:audio>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0"/>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nodeType="afterEffect">
                                  <p:stCondLst>
                                    <p:cond delay="500"/>
                                  </p:stCondLst>
                                  <p:childTnLst>
                                    <p:set>
                                      <p:cBhvr>
                                        <p:cTn id="23"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par>
                          <p:cTn id="24" fill="hold">
                            <p:stCondLst>
                              <p:cond delay="500"/>
                            </p:stCondLst>
                            <p:childTnLst>
                              <p:par>
                                <p:cTn id="25" presetID="1" presetClass="entr" presetSubtype="0" fill="hold" nodeType="afterEffect">
                                  <p:stCondLst>
                                    <p:cond delay="500"/>
                                  </p:stCondLst>
                                  <p:childTnLst>
                                    <p:set>
                                      <p:cBhvr>
                                        <p:cTn id="26" dur="1" fill="hold">
                                          <p:stCondLst>
                                            <p:cond delay="0"/>
                                          </p:stCondLst>
                                        </p:cTn>
                                        <p:tgtEl>
                                          <p:spTgt spid="10"/>
                                        </p:tgtEl>
                                        <p:attrNameLst>
                                          <p:attrName>style.visibility</p:attrName>
                                        </p:attrNameLst>
                                      </p:cBhvr>
                                      <p:to>
                                        <p:strVal val="visible"/>
                                      </p:to>
                                    </p:set>
                                  </p:childTnLst>
                                  <p:subTnLst>
                                    <p:set>
                                      <p:cBhvr override="childStyle">
                                        <p:cTn dur="1" fill="hold" display="0" masterRel="nextClick" afterEffect="1"/>
                                        <p:tgtEl>
                                          <p:spTgt spid="10"/>
                                        </p:tgtEl>
                                        <p:attrNameLst>
                                          <p:attrName>style.visibility</p:attrName>
                                        </p:attrNameLst>
                                      </p:cBhvr>
                                      <p:to>
                                        <p:strVal val="hidden"/>
                                      </p:to>
                                    </p:set>
                                  </p:subTnLst>
                                </p:cTn>
                              </p:par>
                            </p:childTnLst>
                          </p:cTn>
                        </p:par>
                        <p:par>
                          <p:cTn id="27" fill="hold">
                            <p:stCondLst>
                              <p:cond delay="1000"/>
                            </p:stCondLst>
                            <p:childTnLst>
                              <p:par>
                                <p:cTn id="28" presetID="1" presetClass="entr" presetSubtype="0" fill="hold" nodeType="afterEffect">
                                  <p:stCondLst>
                                    <p:cond delay="500"/>
                                  </p:stCondLst>
                                  <p:childTnLst>
                                    <p:set>
                                      <p:cBhvr>
                                        <p:cTn id="29" dur="1" fill="hold">
                                          <p:stCondLst>
                                            <p:cond delay="0"/>
                                          </p:stCondLst>
                                        </p:cTn>
                                        <p:tgtEl>
                                          <p:spTgt spid="16"/>
                                        </p:tgtEl>
                                        <p:attrNameLst>
                                          <p:attrName>style.visibility</p:attrName>
                                        </p:attrNameLst>
                                      </p:cBhvr>
                                      <p:to>
                                        <p:strVal val="visible"/>
                                      </p:to>
                                    </p:se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par>
                          <p:cTn id="30" fill="hold">
                            <p:stCondLst>
                              <p:cond delay="1500"/>
                            </p:stCondLst>
                            <p:childTnLst>
                              <p:par>
                                <p:cTn id="31" presetID="1" presetClass="entr" presetSubtype="0" fill="hold" nodeType="afterEffect">
                                  <p:stCondLst>
                                    <p:cond delay="500"/>
                                  </p:stCondLst>
                                  <p:childTnLst>
                                    <p:set>
                                      <p:cBhvr>
                                        <p:cTn id="32" dur="1" fill="hold">
                                          <p:stCondLst>
                                            <p:cond delay="0"/>
                                          </p:stCondLst>
                                        </p:cTn>
                                        <p:tgtEl>
                                          <p:spTgt spid="22"/>
                                        </p:tgtEl>
                                        <p:attrNameLst>
                                          <p:attrName>style.visibility</p:attrName>
                                        </p:attrNameLst>
                                      </p:cBhvr>
                                      <p:to>
                                        <p:strVal val="visible"/>
                                      </p:to>
                                    </p:set>
                                  </p:childTnLst>
                                  <p:subTnLst>
                                    <p:set>
                                      <p:cBhvr override="childStyle">
                                        <p:cTn dur="1" fill="hold" display="0" masterRel="nextClick" afterEffect="1"/>
                                        <p:tgtEl>
                                          <p:spTgt spid="22"/>
                                        </p:tgtEl>
                                        <p:attrNameLst>
                                          <p:attrName>style.visibility</p:attrName>
                                        </p:attrNameLst>
                                      </p:cBhvr>
                                      <p:to>
                                        <p:strVal val="hidden"/>
                                      </p:to>
                                    </p:set>
                                  </p:subTnLst>
                                </p:cTn>
                              </p:par>
                            </p:childTnLst>
                          </p:cTn>
                        </p:par>
                        <p:par>
                          <p:cTn id="33" fill="hold">
                            <p:stCondLst>
                              <p:cond delay="2000"/>
                            </p:stCondLst>
                            <p:childTnLst>
                              <p:par>
                                <p:cTn id="34" presetID="1" presetClass="entr" presetSubtype="0" fill="hold" nodeType="afterEffect">
                                  <p:stCondLst>
                                    <p:cond delay="500"/>
                                  </p:stCondLst>
                                  <p:childTnLst>
                                    <p:set>
                                      <p:cBhvr>
                                        <p:cTn id="35" dur="1" fill="hold">
                                          <p:stCondLst>
                                            <p:cond delay="0"/>
                                          </p:stCondLst>
                                        </p:cTn>
                                        <p:tgtEl>
                                          <p:spTgt spid="28"/>
                                        </p:tgtEl>
                                        <p:attrNameLst>
                                          <p:attrName>style.visibility</p:attrName>
                                        </p:attrNameLst>
                                      </p:cBhvr>
                                      <p:to>
                                        <p:strVal val="visible"/>
                                      </p:to>
                                    </p:set>
                                  </p:childTnLst>
                                  <p:subTnLst>
                                    <p:set>
                                      <p:cBhvr override="childStyle">
                                        <p:cTn dur="1" fill="hold" display="0" masterRel="nextClick" afterEffect="1"/>
                                        <p:tgtEl>
                                          <p:spTgt spid="28"/>
                                        </p:tgtEl>
                                        <p:attrNameLst>
                                          <p:attrName>style.visibility</p:attrName>
                                        </p:attrNameLst>
                                      </p:cBhvr>
                                      <p:to>
                                        <p:strVal val="hidden"/>
                                      </p:to>
                                    </p:set>
                                  </p:subTnLst>
                                </p:cTn>
                              </p:par>
                            </p:childTnLst>
                          </p:cTn>
                        </p:par>
                        <p:par>
                          <p:cTn id="36" fill="hold">
                            <p:stCondLst>
                              <p:cond delay="2500"/>
                            </p:stCondLst>
                            <p:childTnLst>
                              <p:par>
                                <p:cTn id="37" presetID="1" presetClass="entr" presetSubtype="0" fill="hold" nodeType="afterEffect">
                                  <p:stCondLst>
                                    <p:cond delay="500"/>
                                  </p:stCondLst>
                                  <p:childTnLst>
                                    <p:set>
                                      <p:cBhvr>
                                        <p:cTn id="38" dur="1" fill="hold">
                                          <p:stCondLst>
                                            <p:cond delay="0"/>
                                          </p:stCondLst>
                                        </p:cTn>
                                        <p:tgtEl>
                                          <p:spTgt spid="34"/>
                                        </p:tgtEl>
                                        <p:attrNameLst>
                                          <p:attrName>style.visibility</p:attrName>
                                        </p:attrNameLst>
                                      </p:cBhvr>
                                      <p:to>
                                        <p:strVal val="visible"/>
                                      </p:to>
                                    </p:set>
                                  </p:childTnLst>
                                  <p:subTnLst>
                                    <p:set>
                                      <p:cBhvr override="childStyle">
                                        <p:cTn dur="1" fill="hold" display="0" masterRel="nextClick" afterEffect="1"/>
                                        <p:tgtEl>
                                          <p:spTgt spid="34"/>
                                        </p:tgtEl>
                                        <p:attrNameLst>
                                          <p:attrName>style.visibility</p:attrName>
                                        </p:attrNameLst>
                                      </p:cBhvr>
                                      <p:to>
                                        <p:strVal val="hidden"/>
                                      </p:to>
                                    </p:set>
                                  </p:subTnLst>
                                </p:cTn>
                              </p:par>
                            </p:childTnLst>
                          </p:cTn>
                        </p:par>
                        <p:par>
                          <p:cTn id="39" fill="hold">
                            <p:stCondLst>
                              <p:cond delay="3000"/>
                            </p:stCondLst>
                            <p:childTnLst>
                              <p:par>
                                <p:cTn id="40" presetID="1" presetClass="entr" presetSubtype="0" fill="hold" nodeType="afterEffect">
                                  <p:stCondLst>
                                    <p:cond delay="500"/>
                                  </p:stCondLst>
                                  <p:childTnLst>
                                    <p:set>
                                      <p:cBhvr>
                                        <p:cTn id="41" dur="1" fill="hold">
                                          <p:stCondLst>
                                            <p:cond delay="0"/>
                                          </p:stCondLst>
                                        </p:cTn>
                                        <p:tgtEl>
                                          <p:spTgt spid="35"/>
                                        </p:tgtEl>
                                        <p:attrNameLst>
                                          <p:attrName>style.visibility</p:attrName>
                                        </p:attrNameLst>
                                      </p:cBhvr>
                                      <p:to>
                                        <p:strVal val="visible"/>
                                      </p:to>
                                    </p:set>
                                  </p:childTnLst>
                                  <p:subTnLst>
                                    <p:set>
                                      <p:cBhvr override="childStyle">
                                        <p:cTn dur="1" fill="hold" display="0" masterRel="nextClick" afterEffect="1"/>
                                        <p:tgtEl>
                                          <p:spTgt spid="35"/>
                                        </p:tgtEl>
                                        <p:attrNameLst>
                                          <p:attrName>style.visibility</p:attrName>
                                        </p:attrNameLst>
                                      </p:cBhvr>
                                      <p:to>
                                        <p:strVal val="hidden"/>
                                      </p:to>
                                    </p:set>
                                  </p:subTnLst>
                                </p:cTn>
                              </p:par>
                            </p:childTnLst>
                          </p:cTn>
                        </p:par>
                        <p:par>
                          <p:cTn id="42" fill="hold">
                            <p:stCondLst>
                              <p:cond delay="3500"/>
                            </p:stCondLst>
                            <p:childTnLst>
                              <p:par>
                                <p:cTn id="43" presetID="1" presetClass="entr" presetSubtype="0" fill="hold" nodeType="afterEffect">
                                  <p:stCondLst>
                                    <p:cond delay="500"/>
                                  </p:stCondLst>
                                  <p:childTnLst>
                                    <p:set>
                                      <p:cBhvr>
                                        <p:cTn id="44" dur="1" fill="hold">
                                          <p:stCondLst>
                                            <p:cond delay="0"/>
                                          </p:stCondLst>
                                        </p:cTn>
                                        <p:tgtEl>
                                          <p:spTgt spid="36"/>
                                        </p:tgtEl>
                                        <p:attrNameLst>
                                          <p:attrName>style.visibility</p:attrName>
                                        </p:attrNameLst>
                                      </p:cBhvr>
                                      <p:to>
                                        <p:strVal val="visible"/>
                                      </p:to>
                                    </p:set>
                                  </p:childTnLst>
                                  <p:subTnLst>
                                    <p:set>
                                      <p:cBhvr override="childStyle">
                                        <p:cTn dur="1" fill="hold" display="0" masterRel="nextClick" afterEffect="1"/>
                                        <p:tgtEl>
                                          <p:spTgt spid="36"/>
                                        </p:tgtEl>
                                        <p:attrNameLst>
                                          <p:attrName>style.visibility</p:attrName>
                                        </p:attrNameLst>
                                      </p:cBhvr>
                                      <p:to>
                                        <p:strVal val="hidden"/>
                                      </p:to>
                                    </p:set>
                                  </p:subTnLst>
                                </p:cTn>
                              </p:par>
                            </p:childTnLst>
                          </p:cTn>
                        </p:par>
                        <p:par>
                          <p:cTn id="45" fill="hold">
                            <p:stCondLst>
                              <p:cond delay="4000"/>
                            </p:stCondLst>
                            <p:childTnLst>
                              <p:par>
                                <p:cTn id="46" presetID="1" presetClass="entr" presetSubtype="0" fill="hold" nodeType="afterEffect">
                                  <p:stCondLst>
                                    <p:cond delay="500"/>
                                  </p:stCondLst>
                                  <p:childTnLst>
                                    <p:set>
                                      <p:cBhvr>
                                        <p:cTn id="47" dur="1" fill="hold">
                                          <p:stCondLst>
                                            <p:cond delay="0"/>
                                          </p:stCondLst>
                                        </p:cTn>
                                        <p:tgtEl>
                                          <p:spTgt spid="37"/>
                                        </p:tgtEl>
                                        <p:attrNameLst>
                                          <p:attrName>style.visibility</p:attrName>
                                        </p:attrNameLst>
                                      </p:cBhvr>
                                      <p:to>
                                        <p:strVal val="visible"/>
                                      </p:to>
                                    </p:set>
                                  </p:childTnLst>
                                  <p:subTnLst>
                                    <p:set>
                                      <p:cBhvr override="childStyle">
                                        <p:cTn dur="1" fill="hold" display="0" masterRel="nextClick" afterEffect="1"/>
                                        <p:tgtEl>
                                          <p:spTgt spid="37"/>
                                        </p:tgtEl>
                                        <p:attrNameLst>
                                          <p:attrName>style.visibility</p:attrName>
                                        </p:attrNameLst>
                                      </p:cBhvr>
                                      <p:to>
                                        <p:strVal val="hidden"/>
                                      </p:to>
                                    </p:set>
                                  </p:subTnLst>
                                </p:cTn>
                              </p:par>
                            </p:childTnLst>
                          </p:cTn>
                        </p:par>
                        <p:par>
                          <p:cTn id="48" fill="hold">
                            <p:stCondLst>
                              <p:cond delay="4500"/>
                            </p:stCondLst>
                            <p:childTnLst>
                              <p:par>
                                <p:cTn id="49" presetID="1" presetClass="entr" presetSubtype="0" fill="hold" nodeType="afterEffect">
                                  <p:stCondLst>
                                    <p:cond delay="500"/>
                                  </p:stCondLst>
                                  <p:childTnLst>
                                    <p:set>
                                      <p:cBhvr>
                                        <p:cTn id="50" dur="1" fill="hold">
                                          <p:stCondLst>
                                            <p:cond delay="0"/>
                                          </p:stCondLst>
                                        </p:cTn>
                                        <p:tgtEl>
                                          <p:spTgt spid="38"/>
                                        </p:tgtEl>
                                        <p:attrNameLst>
                                          <p:attrName>style.visibility</p:attrName>
                                        </p:attrNameLst>
                                      </p:cBhvr>
                                      <p:to>
                                        <p:strVal val="visible"/>
                                      </p:to>
                                    </p:set>
                                  </p:childTnLst>
                                  <p:subTnLst>
                                    <p:set>
                                      <p:cBhvr override="childStyle">
                                        <p:cTn dur="1" fill="hold" display="0" masterRel="nextClick" afterEffect="1"/>
                                        <p:tgtEl>
                                          <p:spTgt spid="38"/>
                                        </p:tgtEl>
                                        <p:attrNameLst>
                                          <p:attrName>style.visibility</p:attrName>
                                        </p:attrNameLst>
                                      </p:cBhvr>
                                      <p:to>
                                        <p:strVal val="hidden"/>
                                      </p:to>
                                    </p:set>
                                  </p:subTnLst>
                                </p:cTn>
                              </p:par>
                            </p:childTnLst>
                          </p:cTn>
                        </p:par>
                        <p:par>
                          <p:cTn id="51" fill="hold">
                            <p:stCondLst>
                              <p:cond delay="5000"/>
                            </p:stCondLst>
                            <p:childTnLst>
                              <p:par>
                                <p:cTn id="52" presetID="1" presetClass="entr" presetSubtype="0" fill="hold" nodeType="afterEffect">
                                  <p:stCondLst>
                                    <p:cond delay="500"/>
                                  </p:stCondLst>
                                  <p:childTnLst>
                                    <p:set>
                                      <p:cBhvr>
                                        <p:cTn id="53"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oup 1"/>
          <p:cNvGrpSpPr>
            <a:grpSpLocks/>
          </p:cNvGrpSpPr>
          <p:nvPr/>
        </p:nvGrpSpPr>
        <p:grpSpPr bwMode="auto">
          <a:xfrm>
            <a:off x="533400" y="5334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438400" y="533400"/>
            <a:ext cx="6553200" cy="923925"/>
          </a:xfrm>
          <a:prstGeom prst="rect">
            <a:avLst/>
          </a:prstGeom>
          <a:noFill/>
        </p:spPr>
        <p:txBody>
          <a:bodyPr>
            <a:spAutoFit/>
          </a:bodyPr>
          <a:lstStyle/>
          <a:p>
            <a:r>
              <a:rPr lang="en-US" sz="2700">
                <a:latin typeface="Calibri" pitchFamily="-111" charset="0"/>
              </a:rPr>
              <a:t>Now when it comes to molecules there are two types.  The first type is called an element. </a:t>
            </a:r>
          </a:p>
        </p:txBody>
      </p:sp>
      <p:sp>
        <p:nvSpPr>
          <p:cNvPr id="9" name="TextBox 8"/>
          <p:cNvSpPr txBox="1"/>
          <p:nvPr/>
        </p:nvSpPr>
        <p:spPr>
          <a:xfrm>
            <a:off x="533400" y="1981200"/>
            <a:ext cx="8458200" cy="1015663"/>
          </a:xfrm>
          <a:prstGeom prst="rect">
            <a:avLst/>
          </a:prstGeom>
          <a:noFill/>
        </p:spPr>
        <p:txBody>
          <a:bodyPr>
            <a:spAutoFit/>
          </a:bodyPr>
          <a:lstStyle/>
          <a:p>
            <a:pPr>
              <a:defRPr/>
            </a:pPr>
            <a:r>
              <a:rPr lang="en-US" sz="3000" dirty="0">
                <a:ln>
                  <a:solidFill>
                    <a:srgbClr val="000000"/>
                  </a:solidFill>
                </a:ln>
                <a:solidFill>
                  <a:srgbClr val="FF0000"/>
                </a:solidFill>
                <a:latin typeface="+mn-lt"/>
                <a:cs typeface="ＭＳ Ｐゴシック" pitchFamily="-111" charset="-128"/>
              </a:rPr>
              <a:t>An </a:t>
            </a:r>
            <a:r>
              <a:rPr lang="en-US" sz="3000" b="1" u="sng" dirty="0">
                <a:ln>
                  <a:solidFill>
                    <a:srgbClr val="000000"/>
                  </a:solidFill>
                </a:ln>
                <a:solidFill>
                  <a:srgbClr val="FF0000"/>
                </a:solidFill>
                <a:latin typeface="+mn-lt"/>
                <a:cs typeface="ＭＳ Ｐゴシック" pitchFamily="-111" charset="-128"/>
              </a:rPr>
              <a:t>element</a:t>
            </a:r>
            <a:r>
              <a:rPr lang="en-US" sz="3000" dirty="0">
                <a:ln>
                  <a:solidFill>
                    <a:srgbClr val="000000"/>
                  </a:solidFill>
                </a:ln>
                <a:solidFill>
                  <a:srgbClr val="FF0000"/>
                </a:solidFill>
                <a:latin typeface="+mn-lt"/>
                <a:cs typeface="ＭＳ Ｐゴシック" pitchFamily="-111" charset="-128"/>
              </a:rPr>
              <a:t> is a substance that contains only a single TYPE of atom. </a:t>
            </a:r>
          </a:p>
        </p:txBody>
      </p:sp>
      <p:sp>
        <p:nvSpPr>
          <p:cNvPr id="10" name="TextBox 9"/>
          <p:cNvSpPr txBox="1"/>
          <p:nvPr/>
        </p:nvSpPr>
        <p:spPr>
          <a:xfrm>
            <a:off x="533400" y="3276600"/>
            <a:ext cx="8458200" cy="1754188"/>
          </a:xfrm>
          <a:prstGeom prst="rect">
            <a:avLst/>
          </a:prstGeom>
          <a:noFill/>
        </p:spPr>
        <p:txBody>
          <a:bodyPr>
            <a:spAutoFit/>
          </a:bodyPr>
          <a:lstStyle/>
          <a:p>
            <a:r>
              <a:rPr lang="en-US" sz="2700">
                <a:latin typeface="Calibri" pitchFamily="-111" charset="0"/>
              </a:rPr>
              <a:t>The number of atoms doesn’t matter as long as they are all the same type.  Gold, for example, is an element.  A gold coin contains millions and millions of atoms, but all of the atoms are the same type of atom, gold.</a:t>
            </a:r>
          </a:p>
        </p:txBody>
      </p:sp>
      <p:sp>
        <p:nvSpPr>
          <p:cNvPr id="11" name="TextBox 10"/>
          <p:cNvSpPr txBox="1"/>
          <p:nvPr/>
        </p:nvSpPr>
        <p:spPr>
          <a:xfrm>
            <a:off x="533400" y="5257800"/>
            <a:ext cx="8458200" cy="1338263"/>
          </a:xfrm>
          <a:prstGeom prst="rect">
            <a:avLst/>
          </a:prstGeom>
          <a:noFill/>
        </p:spPr>
        <p:txBody>
          <a:bodyPr>
            <a:spAutoFit/>
          </a:bodyPr>
          <a:lstStyle/>
          <a:p>
            <a:r>
              <a:rPr lang="en-US" sz="2700">
                <a:latin typeface="Calibri" pitchFamily="-111" charset="0"/>
              </a:rPr>
              <a:t>As I mentioned earlier, there are more than 100 different atoms.  That means that there are more than 100 elements.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subTnLst>
                                    <p:audio>
                                      <p:cMediaNode>
                                        <p:cTn display="0" masterRel="sameClick">
                                          <p:stCondLst>
                                            <p:cond evt="begin" delay="0">
                                              <p:tn val="5"/>
                                            </p:cond>
                                          </p:stCondLst>
                                          <p:endCondLst>
                                            <p:cond evt="onStopAudio" delay="0">
                                              <p:tgtEl>
                                                <p:sldTgt/>
                                              </p:tgtEl>
                                            </p:cond>
                                          </p:endCondLst>
                                        </p:cTn>
                                        <p:tgtEl>
                                          <p:sndTgt r:embed="rId2" name="Explosion"/>
                                        </p:tgtEl>
                                      </p:cMediaNode>
                                    </p:audio>
                                  </p:sub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80">
                                          <p:stCondLst>
                                            <p:cond delay="0"/>
                                          </p:stCondLst>
                                        </p:cTn>
                                        <p:tgtEl>
                                          <p:spTgt spid="9"/>
                                        </p:tgtEl>
                                      </p:cBhvr>
                                    </p:animEffect>
                                    <p:anim calcmode="lin" valueType="num">
                                      <p:cBhvr>
                                        <p:cTn id="2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1" dur="26">
                                          <p:stCondLst>
                                            <p:cond delay="650"/>
                                          </p:stCondLst>
                                        </p:cTn>
                                        <p:tgtEl>
                                          <p:spTgt spid="9"/>
                                        </p:tgtEl>
                                      </p:cBhvr>
                                      <p:to x="100000" y="60000"/>
                                    </p:animScale>
                                    <p:animScale>
                                      <p:cBhvr>
                                        <p:cTn id="32" dur="166" decel="50000">
                                          <p:stCondLst>
                                            <p:cond delay="676"/>
                                          </p:stCondLst>
                                        </p:cTn>
                                        <p:tgtEl>
                                          <p:spTgt spid="9"/>
                                        </p:tgtEl>
                                      </p:cBhvr>
                                      <p:to x="100000" y="100000"/>
                                    </p:animScale>
                                    <p:animScale>
                                      <p:cBhvr>
                                        <p:cTn id="33" dur="26">
                                          <p:stCondLst>
                                            <p:cond delay="1312"/>
                                          </p:stCondLst>
                                        </p:cTn>
                                        <p:tgtEl>
                                          <p:spTgt spid="9"/>
                                        </p:tgtEl>
                                      </p:cBhvr>
                                      <p:to x="100000" y="80000"/>
                                    </p:animScale>
                                    <p:animScale>
                                      <p:cBhvr>
                                        <p:cTn id="34" dur="166" decel="50000">
                                          <p:stCondLst>
                                            <p:cond delay="1338"/>
                                          </p:stCondLst>
                                        </p:cTn>
                                        <p:tgtEl>
                                          <p:spTgt spid="9"/>
                                        </p:tgtEl>
                                      </p:cBhvr>
                                      <p:to x="100000" y="100000"/>
                                    </p:animScale>
                                    <p:animScale>
                                      <p:cBhvr>
                                        <p:cTn id="35" dur="26">
                                          <p:stCondLst>
                                            <p:cond delay="1642"/>
                                          </p:stCondLst>
                                        </p:cTn>
                                        <p:tgtEl>
                                          <p:spTgt spid="9"/>
                                        </p:tgtEl>
                                      </p:cBhvr>
                                      <p:to x="100000" y="90000"/>
                                    </p:animScale>
                                    <p:animScale>
                                      <p:cBhvr>
                                        <p:cTn id="36" dur="166" decel="50000">
                                          <p:stCondLst>
                                            <p:cond delay="1668"/>
                                          </p:stCondLst>
                                        </p:cTn>
                                        <p:tgtEl>
                                          <p:spTgt spid="9"/>
                                        </p:tgtEl>
                                      </p:cBhvr>
                                      <p:to x="100000" y="100000"/>
                                    </p:animScale>
                                    <p:animScale>
                                      <p:cBhvr>
                                        <p:cTn id="37" dur="26">
                                          <p:stCondLst>
                                            <p:cond delay="1808"/>
                                          </p:stCondLst>
                                        </p:cTn>
                                        <p:tgtEl>
                                          <p:spTgt spid="9"/>
                                        </p:tgtEl>
                                      </p:cBhvr>
                                      <p:to x="100000" y="95000"/>
                                    </p:animScale>
                                    <p:animScale>
                                      <p:cBhvr>
                                        <p:cTn id="38" dur="166" decel="50000">
                                          <p:stCondLst>
                                            <p:cond delay="1834"/>
                                          </p:stCondLst>
                                        </p:cTn>
                                        <p:tgtEl>
                                          <p:spTgt spid="9"/>
                                        </p:tgtEl>
                                      </p:cBhvr>
                                      <p:to x="100000" y="100000"/>
                                    </p:animScale>
                                  </p:childTnLst>
                                  <p:subTnLst>
                                    <p:audio>
                                      <p:cMediaNode>
                                        <p:cTn display="0" masterRel="sameClick">
                                          <p:stCondLst>
                                            <p:cond evt="begin" delay="0">
                                              <p:tn val="23"/>
                                            </p:cond>
                                          </p:stCondLst>
                                          <p:endCondLst>
                                            <p:cond evt="onStopAudio" delay="0">
                                              <p:tgtEl>
                                                <p:sldTgt/>
                                              </p:tgtEl>
                                            </p:cond>
                                          </p:endCondLst>
                                        </p:cTn>
                                        <p:tgtEl>
                                          <p:sndTgt r:embed="rId2" name="Explosion"/>
                                        </p:tgtEl>
                                      </p:cMediaNode>
                                    </p:audio>
                                  </p:sub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80">
                                          <p:stCondLst>
                                            <p:cond delay="0"/>
                                          </p:stCondLst>
                                        </p:cTn>
                                        <p:tgtEl>
                                          <p:spTgt spid="10"/>
                                        </p:tgtEl>
                                      </p:cBhvr>
                                    </p:animEffect>
                                    <p:anim calcmode="lin" valueType="num">
                                      <p:cBhvr>
                                        <p:cTn id="44"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9" dur="26">
                                          <p:stCondLst>
                                            <p:cond delay="650"/>
                                          </p:stCondLst>
                                        </p:cTn>
                                        <p:tgtEl>
                                          <p:spTgt spid="10"/>
                                        </p:tgtEl>
                                      </p:cBhvr>
                                      <p:to x="100000" y="60000"/>
                                    </p:animScale>
                                    <p:animScale>
                                      <p:cBhvr>
                                        <p:cTn id="50" dur="166" decel="50000">
                                          <p:stCondLst>
                                            <p:cond delay="676"/>
                                          </p:stCondLst>
                                        </p:cTn>
                                        <p:tgtEl>
                                          <p:spTgt spid="10"/>
                                        </p:tgtEl>
                                      </p:cBhvr>
                                      <p:to x="100000" y="100000"/>
                                    </p:animScale>
                                    <p:animScale>
                                      <p:cBhvr>
                                        <p:cTn id="51" dur="26">
                                          <p:stCondLst>
                                            <p:cond delay="1312"/>
                                          </p:stCondLst>
                                        </p:cTn>
                                        <p:tgtEl>
                                          <p:spTgt spid="10"/>
                                        </p:tgtEl>
                                      </p:cBhvr>
                                      <p:to x="100000" y="80000"/>
                                    </p:animScale>
                                    <p:animScale>
                                      <p:cBhvr>
                                        <p:cTn id="52" dur="166" decel="50000">
                                          <p:stCondLst>
                                            <p:cond delay="1338"/>
                                          </p:stCondLst>
                                        </p:cTn>
                                        <p:tgtEl>
                                          <p:spTgt spid="10"/>
                                        </p:tgtEl>
                                      </p:cBhvr>
                                      <p:to x="100000" y="100000"/>
                                    </p:animScale>
                                    <p:animScale>
                                      <p:cBhvr>
                                        <p:cTn id="53" dur="26">
                                          <p:stCondLst>
                                            <p:cond delay="1642"/>
                                          </p:stCondLst>
                                        </p:cTn>
                                        <p:tgtEl>
                                          <p:spTgt spid="10"/>
                                        </p:tgtEl>
                                      </p:cBhvr>
                                      <p:to x="100000" y="90000"/>
                                    </p:animScale>
                                    <p:animScale>
                                      <p:cBhvr>
                                        <p:cTn id="54" dur="166" decel="50000">
                                          <p:stCondLst>
                                            <p:cond delay="1668"/>
                                          </p:stCondLst>
                                        </p:cTn>
                                        <p:tgtEl>
                                          <p:spTgt spid="10"/>
                                        </p:tgtEl>
                                      </p:cBhvr>
                                      <p:to x="100000" y="100000"/>
                                    </p:animScale>
                                    <p:animScale>
                                      <p:cBhvr>
                                        <p:cTn id="55" dur="26">
                                          <p:stCondLst>
                                            <p:cond delay="1808"/>
                                          </p:stCondLst>
                                        </p:cTn>
                                        <p:tgtEl>
                                          <p:spTgt spid="10"/>
                                        </p:tgtEl>
                                      </p:cBhvr>
                                      <p:to x="100000" y="95000"/>
                                    </p:animScale>
                                    <p:animScale>
                                      <p:cBhvr>
                                        <p:cTn id="56" dur="166" decel="50000">
                                          <p:stCondLst>
                                            <p:cond delay="1834"/>
                                          </p:stCondLst>
                                        </p:cTn>
                                        <p:tgtEl>
                                          <p:spTgt spid="10"/>
                                        </p:tgtEl>
                                      </p:cBhvr>
                                      <p:to x="100000" y="100000"/>
                                    </p:animScale>
                                  </p:childTnLst>
                                  <p:subTnLst>
                                    <p:audio>
                                      <p:cMediaNode>
                                        <p:cTn display="0" masterRel="sameClick">
                                          <p:stCondLst>
                                            <p:cond evt="begin" delay="0">
                                              <p:tn val="41"/>
                                            </p:cond>
                                          </p:stCondLst>
                                          <p:endCondLst>
                                            <p:cond evt="onStopAudio" delay="0">
                                              <p:tgtEl>
                                                <p:sldTgt/>
                                              </p:tgtEl>
                                            </p:cond>
                                          </p:endCondLst>
                                        </p:cTn>
                                        <p:tgtEl>
                                          <p:sndTgt r:embed="rId2" name="Explosion"/>
                                        </p:tgtEl>
                                      </p:cMediaNode>
                                    </p:audio>
                                  </p:sub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wipe(down)">
                                      <p:cBhvr>
                                        <p:cTn id="61" dur="580">
                                          <p:stCondLst>
                                            <p:cond delay="0"/>
                                          </p:stCondLst>
                                        </p:cTn>
                                        <p:tgtEl>
                                          <p:spTgt spid="11"/>
                                        </p:tgtEl>
                                      </p:cBhvr>
                                    </p:animEffect>
                                    <p:anim calcmode="lin" valueType="num">
                                      <p:cBhvr>
                                        <p:cTn id="62"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67" dur="26">
                                          <p:stCondLst>
                                            <p:cond delay="650"/>
                                          </p:stCondLst>
                                        </p:cTn>
                                        <p:tgtEl>
                                          <p:spTgt spid="11"/>
                                        </p:tgtEl>
                                      </p:cBhvr>
                                      <p:to x="100000" y="60000"/>
                                    </p:animScale>
                                    <p:animScale>
                                      <p:cBhvr>
                                        <p:cTn id="68" dur="166" decel="50000">
                                          <p:stCondLst>
                                            <p:cond delay="676"/>
                                          </p:stCondLst>
                                        </p:cTn>
                                        <p:tgtEl>
                                          <p:spTgt spid="11"/>
                                        </p:tgtEl>
                                      </p:cBhvr>
                                      <p:to x="100000" y="100000"/>
                                    </p:animScale>
                                    <p:animScale>
                                      <p:cBhvr>
                                        <p:cTn id="69" dur="26">
                                          <p:stCondLst>
                                            <p:cond delay="1312"/>
                                          </p:stCondLst>
                                        </p:cTn>
                                        <p:tgtEl>
                                          <p:spTgt spid="11"/>
                                        </p:tgtEl>
                                      </p:cBhvr>
                                      <p:to x="100000" y="80000"/>
                                    </p:animScale>
                                    <p:animScale>
                                      <p:cBhvr>
                                        <p:cTn id="70" dur="166" decel="50000">
                                          <p:stCondLst>
                                            <p:cond delay="1338"/>
                                          </p:stCondLst>
                                        </p:cTn>
                                        <p:tgtEl>
                                          <p:spTgt spid="11"/>
                                        </p:tgtEl>
                                      </p:cBhvr>
                                      <p:to x="100000" y="100000"/>
                                    </p:animScale>
                                    <p:animScale>
                                      <p:cBhvr>
                                        <p:cTn id="71" dur="26">
                                          <p:stCondLst>
                                            <p:cond delay="1642"/>
                                          </p:stCondLst>
                                        </p:cTn>
                                        <p:tgtEl>
                                          <p:spTgt spid="11"/>
                                        </p:tgtEl>
                                      </p:cBhvr>
                                      <p:to x="100000" y="90000"/>
                                    </p:animScale>
                                    <p:animScale>
                                      <p:cBhvr>
                                        <p:cTn id="72" dur="166" decel="50000">
                                          <p:stCondLst>
                                            <p:cond delay="1668"/>
                                          </p:stCondLst>
                                        </p:cTn>
                                        <p:tgtEl>
                                          <p:spTgt spid="11"/>
                                        </p:tgtEl>
                                      </p:cBhvr>
                                      <p:to x="100000" y="100000"/>
                                    </p:animScale>
                                    <p:animScale>
                                      <p:cBhvr>
                                        <p:cTn id="73" dur="26">
                                          <p:stCondLst>
                                            <p:cond delay="1808"/>
                                          </p:stCondLst>
                                        </p:cTn>
                                        <p:tgtEl>
                                          <p:spTgt spid="11"/>
                                        </p:tgtEl>
                                      </p:cBhvr>
                                      <p:to x="100000" y="95000"/>
                                    </p:animScale>
                                    <p:animScale>
                                      <p:cBhvr>
                                        <p:cTn id="74" dur="166" decel="50000">
                                          <p:stCondLst>
                                            <p:cond delay="1834"/>
                                          </p:stCondLst>
                                        </p:cTn>
                                        <p:tgtEl>
                                          <p:spTgt spid="11"/>
                                        </p:tgtEl>
                                      </p:cBhvr>
                                      <p:to x="100000" y="100000"/>
                                    </p:animScale>
                                  </p:childTnLst>
                                  <p:subTnLst>
                                    <p:audio>
                                      <p:cMediaNode>
                                        <p:cTn display="0" masterRel="sameClick">
                                          <p:stCondLst>
                                            <p:cond evt="begin" delay="0">
                                              <p:tn val="59"/>
                                            </p:cond>
                                          </p:stCondLst>
                                          <p:endCondLst>
                                            <p:cond evt="onStopAudio" delay="0">
                                              <p:tgtEl>
                                                <p:sldTgt/>
                                              </p:tgtEl>
                                            </p:cond>
                                          </p:endCondLst>
                                        </p:cTn>
                                        <p:tgtEl>
                                          <p:sndTgt r:embed="rId2" name="Explosion"/>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0" y="1524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24579" name="TextBox 7"/>
          <p:cNvSpPr txBox="1">
            <a:spLocks noChangeArrowheads="1"/>
          </p:cNvSpPr>
          <p:nvPr/>
        </p:nvSpPr>
        <p:spPr bwMode="auto">
          <a:xfrm>
            <a:off x="1539875" y="152400"/>
            <a:ext cx="7604125" cy="1230313"/>
          </a:xfrm>
          <a:prstGeom prst="rect">
            <a:avLst/>
          </a:prstGeom>
          <a:noFill/>
          <a:ln w="9525">
            <a:noFill/>
            <a:miter lim="800000"/>
            <a:headEnd/>
            <a:tailEnd/>
          </a:ln>
        </p:spPr>
        <p:txBody>
          <a:bodyPr>
            <a:spAutoFit/>
          </a:bodyPr>
          <a:lstStyle/>
          <a:p>
            <a:r>
              <a:rPr lang="en-US">
                <a:latin typeface="Calibri" pitchFamily="-111" charset="0"/>
              </a:rPr>
              <a:t>If you look at the Periodic Table of Elements below, you can see that you recognize the names of many of these elements.  Elements include the oxygen (O) that you breathe and helium (He) for in </a:t>
            </a:r>
            <a:r>
              <a:rPr lang="en-US" sz="2000">
                <a:latin typeface="Calibri" pitchFamily="-111" charset="0"/>
              </a:rPr>
              <a:t>balloons</a:t>
            </a:r>
            <a:r>
              <a:rPr lang="en-US">
                <a:latin typeface="Calibri" pitchFamily="-111" charset="0"/>
              </a:rPr>
              <a:t>.  They also include metals like silver (Ag),  gold (Au), iron (Fe), and aluminum (Al).</a:t>
            </a:r>
          </a:p>
        </p:txBody>
      </p:sp>
      <p:pic>
        <p:nvPicPr>
          <p:cNvPr id="24580" name="Picture 17" descr="en-color25.pdf"/>
          <p:cNvPicPr>
            <a:picLocks noChangeAspect="1"/>
          </p:cNvPicPr>
          <p:nvPr/>
        </p:nvPicPr>
        <p:blipFill>
          <a:blip r:embed="rId3"/>
          <a:srcRect/>
          <a:stretch>
            <a:fillRect/>
          </a:stretch>
        </p:blipFill>
        <p:spPr bwMode="auto">
          <a:xfrm>
            <a:off x="0" y="1352550"/>
            <a:ext cx="9144000" cy="55054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4580"/>
                                        </p:tgtEl>
                                        <p:attrNameLst>
                                          <p:attrName>style.visibility</p:attrName>
                                        </p:attrNameLst>
                                      </p:cBhvr>
                                      <p:to>
                                        <p:strVal val="visible"/>
                                      </p:to>
                                    </p:set>
                                    <p:anim calcmode="lin" valueType="num">
                                      <p:cBhvr>
                                        <p:cTn id="7" dur="5000" fill="hold"/>
                                        <p:tgtEl>
                                          <p:spTgt spid="24580"/>
                                        </p:tgtEl>
                                        <p:attrNameLst>
                                          <p:attrName>ppt_w</p:attrName>
                                        </p:attrNameLst>
                                      </p:cBhvr>
                                      <p:tavLst>
                                        <p:tav tm="0">
                                          <p:val>
                                            <p:fltVal val="0"/>
                                          </p:val>
                                        </p:tav>
                                        <p:tav tm="100000">
                                          <p:val>
                                            <p:strVal val="#ppt_w"/>
                                          </p:val>
                                        </p:tav>
                                      </p:tavLst>
                                    </p:anim>
                                    <p:anim calcmode="lin" valueType="num">
                                      <p:cBhvr>
                                        <p:cTn id="8" dur="5000" fill="hold"/>
                                        <p:tgtEl>
                                          <p:spTgt spid="24580"/>
                                        </p:tgtEl>
                                        <p:attrNameLst>
                                          <p:attrName>ppt_h</p:attrName>
                                        </p:attrNameLst>
                                      </p:cBhvr>
                                      <p:tavLst>
                                        <p:tav tm="0">
                                          <p:val>
                                            <p:fltVal val="0"/>
                                          </p:val>
                                        </p:tav>
                                        <p:tav tm="100000">
                                          <p:val>
                                            <p:strVal val="#ppt_h"/>
                                          </p:val>
                                        </p:tav>
                                      </p:tavLst>
                                    </p:anim>
                                    <p:anim calcmode="lin" valueType="num">
                                      <p:cBhvr>
                                        <p:cTn id="9" dur="5000" fill="hold"/>
                                        <p:tgtEl>
                                          <p:spTgt spid="24580"/>
                                        </p:tgtEl>
                                        <p:attrNameLst>
                                          <p:attrName>style.rotation</p:attrName>
                                        </p:attrNameLst>
                                      </p:cBhvr>
                                      <p:tavLst>
                                        <p:tav tm="0">
                                          <p:val>
                                            <p:fltVal val="90"/>
                                          </p:val>
                                        </p:tav>
                                        <p:tav tm="100000">
                                          <p:val>
                                            <p:fltVal val="0"/>
                                          </p:val>
                                        </p:tav>
                                      </p:tavLst>
                                    </p:anim>
                                    <p:animEffect transition="in" filter="fade">
                                      <p:cBhvr>
                                        <p:cTn id="10" dur="5000"/>
                                        <p:tgtEl>
                                          <p:spTgt spid="24580"/>
                                        </p:tgtEl>
                                      </p:cBhvr>
                                    </p:animEffect>
                                  </p:childTnLst>
                                  <p:subTnLst>
                                    <p:audio>
                                      <p:cMediaNode>
                                        <p:cTn display="0" masterRel="sameClick">
                                          <p:stCondLst>
                                            <p:cond evt="begin" delay="0">
                                              <p:tn val="5"/>
                                            </p:cond>
                                          </p:stCondLst>
                                          <p:endCondLst>
                                            <p:cond evt="onStopAudio" delay="0">
                                              <p:tgtEl>
                                                <p:sldTgt/>
                                              </p:tgtEl>
                                            </p:cond>
                                          </p:endCondLst>
                                        </p:cTn>
                                        <p:tgtEl>
                                          <p:sndTgt r:embed="rId2" name="Roll and Crash"/>
                                        </p:tgtEl>
                                      </p:cMediaNode>
                                    </p:audio>
                                  </p:subTnLst>
                                </p:cTn>
                              </p:par>
                            </p:childTnLst>
                          </p:cTn>
                        </p:par>
                        <p:par>
                          <p:cTn id="11" fill="hold">
                            <p:stCondLst>
                              <p:cond delay="5000"/>
                            </p:stCondLst>
                            <p:childTnLst>
                              <p:par>
                                <p:cTn id="12" presetID="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45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Group 1"/>
          <p:cNvGrpSpPr>
            <a:grpSpLocks/>
          </p:cNvGrpSpPr>
          <p:nvPr/>
        </p:nvGrpSpPr>
        <p:grpSpPr bwMode="auto">
          <a:xfrm>
            <a:off x="533400" y="5334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590800" y="533400"/>
            <a:ext cx="6324600" cy="923925"/>
          </a:xfrm>
          <a:prstGeom prst="rect">
            <a:avLst/>
          </a:prstGeom>
          <a:noFill/>
        </p:spPr>
        <p:txBody>
          <a:bodyPr>
            <a:spAutoFit/>
          </a:bodyPr>
          <a:lstStyle/>
          <a:p>
            <a:r>
              <a:rPr lang="en-US" sz="2700">
                <a:latin typeface="Calibri" pitchFamily="-111" charset="0"/>
              </a:rPr>
              <a:t>The second type of molecule is something called a compound.</a:t>
            </a:r>
          </a:p>
        </p:txBody>
      </p:sp>
      <p:sp>
        <p:nvSpPr>
          <p:cNvPr id="9" name="TextBox 8"/>
          <p:cNvSpPr txBox="1"/>
          <p:nvPr/>
        </p:nvSpPr>
        <p:spPr>
          <a:xfrm>
            <a:off x="685800" y="1981200"/>
            <a:ext cx="8229600" cy="923330"/>
          </a:xfrm>
          <a:prstGeom prst="rect">
            <a:avLst/>
          </a:prstGeom>
          <a:noFill/>
        </p:spPr>
        <p:txBody>
          <a:bodyPr>
            <a:spAutoFit/>
          </a:bodyPr>
          <a:lstStyle/>
          <a:p>
            <a:pPr>
              <a:defRPr/>
            </a:pPr>
            <a:r>
              <a:rPr lang="en-US" sz="2700" dirty="0">
                <a:ln>
                  <a:solidFill>
                    <a:schemeClr val="tx1"/>
                  </a:solidFill>
                </a:ln>
                <a:solidFill>
                  <a:srgbClr val="FF0000"/>
                </a:solidFill>
                <a:latin typeface="+mn-lt"/>
                <a:cs typeface="ＭＳ Ｐゴシック" pitchFamily="-111" charset="-128"/>
              </a:rPr>
              <a:t>A </a:t>
            </a:r>
            <a:r>
              <a:rPr lang="en-US" sz="2700" b="1" u="sng" dirty="0">
                <a:ln>
                  <a:solidFill>
                    <a:schemeClr val="tx1"/>
                  </a:solidFill>
                </a:ln>
                <a:solidFill>
                  <a:srgbClr val="FF0000"/>
                </a:solidFill>
                <a:latin typeface="+mn-lt"/>
                <a:cs typeface="ＭＳ Ｐゴシック" pitchFamily="-111" charset="-128"/>
              </a:rPr>
              <a:t>compound</a:t>
            </a:r>
            <a:r>
              <a:rPr lang="en-US" sz="2700" dirty="0">
                <a:ln>
                  <a:solidFill>
                    <a:schemeClr val="tx1"/>
                  </a:solidFill>
                </a:ln>
                <a:solidFill>
                  <a:srgbClr val="FF0000"/>
                </a:solidFill>
                <a:latin typeface="+mn-lt"/>
                <a:cs typeface="ＭＳ Ｐゴシック" pitchFamily="-111" charset="-128"/>
              </a:rPr>
              <a:t> is a substance that consists of two or more DIFFERENT types of atoms bonded together.</a:t>
            </a:r>
          </a:p>
        </p:txBody>
      </p:sp>
      <p:grpSp>
        <p:nvGrpSpPr>
          <p:cNvPr id="10" name="Group 21"/>
          <p:cNvGrpSpPr>
            <a:grpSpLocks/>
          </p:cNvGrpSpPr>
          <p:nvPr/>
        </p:nvGrpSpPr>
        <p:grpSpPr bwMode="auto">
          <a:xfrm>
            <a:off x="7543800" y="5426075"/>
            <a:ext cx="1203325" cy="1050925"/>
            <a:chOff x="7543800" y="5426075"/>
            <a:chExt cx="1203325" cy="1050925"/>
          </a:xfrm>
        </p:grpSpPr>
        <p:sp>
          <p:nvSpPr>
            <p:cNvPr id="14" name="Oval 13"/>
            <p:cNvSpPr>
              <a:spLocks noChangeArrowheads="1"/>
            </p:cNvSpPr>
            <p:nvPr/>
          </p:nvSpPr>
          <p:spPr bwMode="auto">
            <a:xfrm>
              <a:off x="7696200" y="5562600"/>
              <a:ext cx="914400" cy="914400"/>
            </a:xfrm>
            <a:prstGeom prst="ellipse">
              <a:avLst/>
            </a:prstGeom>
            <a:solidFill>
              <a:srgbClr val="FF0000"/>
            </a:solidFill>
            <a:ln w="9525">
              <a:solidFill>
                <a:srgbClr val="FFFFFF"/>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nvGrpSpPr>
            <p:cNvPr id="25609" name="Group 14"/>
            <p:cNvGrpSpPr>
              <a:grpSpLocks/>
            </p:cNvGrpSpPr>
            <p:nvPr/>
          </p:nvGrpSpPr>
          <p:grpSpPr bwMode="auto">
            <a:xfrm>
              <a:off x="8382000" y="5426075"/>
              <a:ext cx="365125" cy="365125"/>
              <a:chOff x="4114800" y="5638800"/>
              <a:chExt cx="365760" cy="365760"/>
            </a:xfrm>
          </p:grpSpPr>
          <p:sp>
            <p:nvSpPr>
              <p:cNvPr id="18" name="Oval 17"/>
              <p:cNvSpPr>
                <a:spLocks noChangeArrowheads="1"/>
              </p:cNvSpPr>
              <p:nvPr/>
            </p:nvSpPr>
            <p:spPr bwMode="auto">
              <a:xfrm>
                <a:off x="4114800" y="5638800"/>
                <a:ext cx="365760" cy="365760"/>
              </a:xfrm>
              <a:prstGeom prst="ellipse">
                <a:avLst/>
              </a:prstGeom>
              <a:solidFill>
                <a:srgbClr val="FFFFFF"/>
              </a:solidFill>
              <a:ln w="9525">
                <a:solidFill>
                  <a:srgbClr val="FF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5615" name="TextBox 18"/>
              <p:cNvSpPr txBox="1">
                <a:spLocks noChangeArrowheads="1"/>
              </p:cNvSpPr>
              <p:nvPr/>
            </p:nvSpPr>
            <p:spPr bwMode="auto">
              <a:xfrm>
                <a:off x="4114800" y="5638800"/>
                <a:ext cx="365760" cy="365760"/>
              </a:xfrm>
              <a:prstGeom prst="rect">
                <a:avLst/>
              </a:prstGeom>
              <a:noFill/>
              <a:ln w="9525">
                <a:noFill/>
                <a:miter lim="800000"/>
                <a:headEnd/>
                <a:tailEnd/>
              </a:ln>
            </p:spPr>
            <p:txBody>
              <a:bodyPr>
                <a:spAutoFit/>
              </a:bodyPr>
              <a:lstStyle/>
              <a:p>
                <a:r>
                  <a:rPr lang="en-US">
                    <a:solidFill>
                      <a:srgbClr val="FF0000"/>
                    </a:solidFill>
                  </a:rPr>
                  <a:t>H</a:t>
                </a:r>
              </a:p>
            </p:txBody>
          </p:sp>
        </p:grpSp>
        <p:grpSp>
          <p:nvGrpSpPr>
            <p:cNvPr id="25610" name="Group 15"/>
            <p:cNvGrpSpPr>
              <a:grpSpLocks/>
            </p:cNvGrpSpPr>
            <p:nvPr/>
          </p:nvGrpSpPr>
          <p:grpSpPr bwMode="auto">
            <a:xfrm>
              <a:off x="7543800" y="5426075"/>
              <a:ext cx="365125" cy="365125"/>
              <a:chOff x="4114800" y="5638800"/>
              <a:chExt cx="365760" cy="365760"/>
            </a:xfrm>
          </p:grpSpPr>
          <p:sp>
            <p:nvSpPr>
              <p:cNvPr id="16" name="Oval 15"/>
              <p:cNvSpPr>
                <a:spLocks noChangeArrowheads="1"/>
              </p:cNvSpPr>
              <p:nvPr/>
            </p:nvSpPr>
            <p:spPr bwMode="auto">
              <a:xfrm>
                <a:off x="4114800" y="5638800"/>
                <a:ext cx="365760" cy="365760"/>
              </a:xfrm>
              <a:prstGeom prst="ellipse">
                <a:avLst/>
              </a:prstGeom>
              <a:solidFill>
                <a:srgbClr val="FFFFFF"/>
              </a:solidFill>
              <a:ln w="9525">
                <a:solidFill>
                  <a:srgbClr val="FF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25613" name="TextBox 16"/>
              <p:cNvSpPr txBox="1">
                <a:spLocks noChangeArrowheads="1"/>
              </p:cNvSpPr>
              <p:nvPr/>
            </p:nvSpPr>
            <p:spPr bwMode="auto">
              <a:xfrm>
                <a:off x="4114800" y="5638800"/>
                <a:ext cx="365760" cy="365760"/>
              </a:xfrm>
              <a:prstGeom prst="rect">
                <a:avLst/>
              </a:prstGeom>
              <a:noFill/>
              <a:ln w="9525">
                <a:noFill/>
                <a:miter lim="800000"/>
                <a:headEnd/>
                <a:tailEnd/>
              </a:ln>
            </p:spPr>
            <p:txBody>
              <a:bodyPr>
                <a:spAutoFit/>
              </a:bodyPr>
              <a:lstStyle/>
              <a:p>
                <a:r>
                  <a:rPr lang="en-US">
                    <a:solidFill>
                      <a:srgbClr val="FF0000"/>
                    </a:solidFill>
                  </a:rPr>
                  <a:t>H</a:t>
                </a:r>
              </a:p>
            </p:txBody>
          </p:sp>
        </p:grpSp>
        <p:sp>
          <p:nvSpPr>
            <p:cNvPr id="25611" name="TextBox 14"/>
            <p:cNvSpPr txBox="1">
              <a:spLocks noChangeArrowheads="1"/>
            </p:cNvSpPr>
            <p:nvPr/>
          </p:nvSpPr>
          <p:spPr bwMode="auto">
            <a:xfrm>
              <a:off x="7848600" y="5678488"/>
              <a:ext cx="609600" cy="646112"/>
            </a:xfrm>
            <a:prstGeom prst="rect">
              <a:avLst/>
            </a:prstGeom>
            <a:noFill/>
            <a:ln w="9525">
              <a:noFill/>
              <a:miter lim="800000"/>
              <a:headEnd/>
              <a:tailEnd/>
            </a:ln>
          </p:spPr>
          <p:txBody>
            <a:bodyPr>
              <a:spAutoFit/>
            </a:bodyPr>
            <a:lstStyle/>
            <a:p>
              <a:r>
                <a:rPr lang="en-US" sz="3600">
                  <a:solidFill>
                    <a:schemeClr val="bg1"/>
                  </a:solidFill>
                </a:rPr>
                <a:t>O</a:t>
              </a:r>
            </a:p>
          </p:txBody>
        </p:sp>
      </p:grpSp>
      <p:sp>
        <p:nvSpPr>
          <p:cNvPr id="20" name="TextBox 19"/>
          <p:cNvSpPr txBox="1"/>
          <p:nvPr/>
        </p:nvSpPr>
        <p:spPr>
          <a:xfrm>
            <a:off x="685800" y="3276600"/>
            <a:ext cx="8229600" cy="954088"/>
          </a:xfrm>
          <a:prstGeom prst="rect">
            <a:avLst/>
          </a:prstGeom>
          <a:noFill/>
        </p:spPr>
        <p:txBody>
          <a:bodyPr>
            <a:spAutoFit/>
          </a:bodyPr>
          <a:lstStyle/>
          <a:p>
            <a:r>
              <a:rPr lang="en-US" sz="2700">
                <a:latin typeface="Calibri" pitchFamily="-111" charset="0"/>
              </a:rPr>
              <a:t>Let’s look at that water molecule mentioned earlier.  Why do they call water H</a:t>
            </a:r>
            <a:r>
              <a:rPr lang="en-US" sz="2700" baseline="-25000">
                <a:latin typeface="Calibri" pitchFamily="-111" charset="0"/>
              </a:rPr>
              <a:t>2</a:t>
            </a:r>
            <a:r>
              <a:rPr lang="en-US" sz="2700">
                <a:latin typeface="Calibri" pitchFamily="-111" charset="0"/>
              </a:rPr>
              <a:t>O?</a:t>
            </a:r>
          </a:p>
        </p:txBody>
      </p:sp>
      <p:sp>
        <p:nvSpPr>
          <p:cNvPr id="21" name="TextBox 20"/>
          <p:cNvSpPr txBox="1"/>
          <p:nvPr/>
        </p:nvSpPr>
        <p:spPr>
          <a:xfrm>
            <a:off x="533400" y="4343400"/>
            <a:ext cx="6477000" cy="2170113"/>
          </a:xfrm>
          <a:prstGeom prst="rect">
            <a:avLst/>
          </a:prstGeom>
          <a:noFill/>
        </p:spPr>
        <p:txBody>
          <a:bodyPr>
            <a:spAutoFit/>
          </a:bodyPr>
          <a:lstStyle/>
          <a:p>
            <a:r>
              <a:rPr lang="en-US" sz="2700">
                <a:latin typeface="Calibri" pitchFamily="-111" charset="0"/>
              </a:rPr>
              <a:t>That’s right!  It’s because it has two hydrogen atoms and one oxygen atom bonded together.  That makes H</a:t>
            </a:r>
            <a:r>
              <a:rPr lang="en-US" sz="2700" baseline="-25000">
                <a:latin typeface="Calibri" pitchFamily="-111" charset="0"/>
              </a:rPr>
              <a:t>2</a:t>
            </a:r>
            <a:r>
              <a:rPr lang="en-US" sz="2700">
                <a:latin typeface="Calibri" pitchFamily="-111" charset="0"/>
              </a:rPr>
              <a:t>O a molecule and also a compound.  You can see that the atoms are two DIFFERENT types.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Whoosh"/>
                                        </p:tgtEl>
                                      </p:cMediaNode>
                                    </p:audio>
                                  </p:sub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
                                        </p:tgtEl>
                                      </p:cMediaNode>
                                    </p:audio>
                                  </p:sub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
                                        </p:tgtEl>
                                      </p:cMediaNode>
                                    </p:audio>
                                  </p:subTnLst>
                                </p:cTn>
                              </p:par>
                              <p:par>
                                <p:cTn id="21" presetID="23" presetClass="entr" presetSubtype="16"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dissolve">
                                      <p:cBhvr>
                                        <p:cTn id="29" dur="500"/>
                                        <p:tgtEl>
                                          <p:spTgt spid="21"/>
                                        </p:tgtEl>
                                      </p:cBhvr>
                                    </p:animEffect>
                                  </p:childTnLst>
                                  <p:subTnLst>
                                    <p:audio>
                                      <p:cMediaNode>
                                        <p:cTn display="0" masterRel="sameClick">
                                          <p:stCondLst>
                                            <p:cond evt="begin" delay="0">
                                              <p:tn val="27"/>
                                            </p:cond>
                                          </p:stCondLst>
                                          <p:endCondLst>
                                            <p:cond evt="onStopAudio" delay="0">
                                              <p:tgtEl>
                                                <p:sldTgt/>
                                              </p:tgtEl>
                                            </p:cond>
                                          </p:endCondLst>
                                        </p:cTn>
                                        <p:tgtEl>
                                          <p:sndTgt r:embed="rId3"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1"/>
          <p:cNvGrpSpPr>
            <a:grpSpLocks/>
          </p:cNvGrpSpPr>
          <p:nvPr/>
        </p:nvGrpSpPr>
        <p:grpSpPr bwMode="auto">
          <a:xfrm>
            <a:off x="533400" y="5334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438400" y="762000"/>
            <a:ext cx="6324600" cy="2170113"/>
          </a:xfrm>
          <a:prstGeom prst="rect">
            <a:avLst/>
          </a:prstGeom>
          <a:noFill/>
        </p:spPr>
        <p:txBody>
          <a:bodyPr>
            <a:spAutoFit/>
          </a:bodyPr>
          <a:lstStyle/>
          <a:p>
            <a:r>
              <a:rPr lang="en-US" sz="2700">
                <a:latin typeface="Calibri" pitchFamily="-111" charset="0"/>
              </a:rPr>
              <a:t>An amazing thing about compounds is that when you combine the different types of atoms/elements, you often get a compound with properties that are very different from the properties of the atoms that made it.</a:t>
            </a:r>
          </a:p>
        </p:txBody>
      </p:sp>
      <p:sp>
        <p:nvSpPr>
          <p:cNvPr id="9" name="TextBox 8"/>
          <p:cNvSpPr txBox="1"/>
          <p:nvPr/>
        </p:nvSpPr>
        <p:spPr>
          <a:xfrm>
            <a:off x="685800" y="4038600"/>
            <a:ext cx="8077200" cy="923925"/>
          </a:xfrm>
          <a:prstGeom prst="rect">
            <a:avLst/>
          </a:prstGeom>
          <a:noFill/>
        </p:spPr>
        <p:txBody>
          <a:bodyPr>
            <a:spAutoFit/>
          </a:bodyPr>
          <a:lstStyle/>
          <a:p>
            <a:r>
              <a:rPr lang="en-US" sz="2700">
                <a:latin typeface="Calibri" pitchFamily="-111" charset="0"/>
              </a:rPr>
              <a:t>Let me introduce you to a fellow agent, and you’ll see what I mean.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
                                        </p:tgtEl>
                                      </p:cMediaNode>
                                    </p:audio>
                                  </p:sub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Group 1"/>
          <p:cNvGrpSpPr>
            <a:grpSpLocks/>
          </p:cNvGrpSpPr>
          <p:nvPr/>
        </p:nvGrpSpPr>
        <p:grpSpPr bwMode="auto">
          <a:xfrm>
            <a:off x="533400" y="1524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10" name="Group 19"/>
          <p:cNvGrpSpPr>
            <a:grpSpLocks/>
          </p:cNvGrpSpPr>
          <p:nvPr/>
        </p:nvGrpSpPr>
        <p:grpSpPr bwMode="auto">
          <a:xfrm>
            <a:off x="3124200" y="296863"/>
            <a:ext cx="1600200" cy="922337"/>
            <a:chOff x="5257800" y="1058862"/>
            <a:chExt cx="1600200" cy="922338"/>
          </a:xfrm>
        </p:grpSpPr>
        <p:sp>
          <p:nvSpPr>
            <p:cNvPr id="8" name="Oval 7"/>
            <p:cNvSpPr>
              <a:spLocks noChangeArrowheads="1"/>
            </p:cNvSpPr>
            <p:nvPr/>
          </p:nvSpPr>
          <p:spPr bwMode="auto">
            <a:xfrm>
              <a:off x="5257800" y="1058862"/>
              <a:ext cx="914400" cy="914401"/>
            </a:xfrm>
            <a:prstGeom prst="ellipse">
              <a:avLst/>
            </a:prstGeom>
            <a:solidFill>
              <a:srgbClr val="008000"/>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9" name="Oval 8"/>
            <p:cNvSpPr>
              <a:spLocks noChangeArrowheads="1"/>
            </p:cNvSpPr>
            <p:nvPr/>
          </p:nvSpPr>
          <p:spPr bwMode="auto">
            <a:xfrm>
              <a:off x="5943600" y="1066799"/>
              <a:ext cx="914400" cy="914401"/>
            </a:xfrm>
            <a:prstGeom prst="ellipse">
              <a:avLst/>
            </a:prstGeom>
            <a:solidFill>
              <a:srgbClr val="0000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nvGrpSpPr>
            <p:cNvPr id="27664" name="Group 15"/>
            <p:cNvGrpSpPr>
              <a:grpSpLocks/>
            </p:cNvGrpSpPr>
            <p:nvPr/>
          </p:nvGrpSpPr>
          <p:grpSpPr bwMode="auto">
            <a:xfrm>
              <a:off x="5715000" y="1371600"/>
              <a:ext cx="228600" cy="228600"/>
              <a:chOff x="4191000" y="1836738"/>
              <a:chExt cx="228600" cy="228600"/>
            </a:xfrm>
          </p:grpSpPr>
          <p:sp>
            <p:nvSpPr>
              <p:cNvPr id="13" name="Oval 12"/>
              <p:cNvSpPr>
                <a:spLocks noChangeArrowheads="1"/>
              </p:cNvSpPr>
              <p:nvPr/>
            </p:nvSpPr>
            <p:spPr bwMode="auto">
              <a:xfrm>
                <a:off x="4191000" y="1836737"/>
                <a:ext cx="228600" cy="2286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5" name="Oval 14"/>
              <p:cNvSpPr>
                <a:spLocks noChangeArrowheads="1"/>
              </p:cNvSpPr>
              <p:nvPr/>
            </p:nvSpPr>
            <p:spPr bwMode="auto">
              <a:xfrm>
                <a:off x="4267200" y="1905000"/>
                <a:ext cx="76200" cy="76200"/>
              </a:xfrm>
              <a:prstGeom prst="ellipse">
                <a:avLst/>
              </a:prstGeom>
              <a:solidFill>
                <a:srgbClr val="0000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nvGrpSpPr>
            <p:cNvPr id="27665" name="Group 16"/>
            <p:cNvGrpSpPr>
              <a:grpSpLocks/>
            </p:cNvGrpSpPr>
            <p:nvPr/>
          </p:nvGrpSpPr>
          <p:grpSpPr bwMode="auto">
            <a:xfrm>
              <a:off x="5943600" y="1371600"/>
              <a:ext cx="228600" cy="228600"/>
              <a:chOff x="4191000" y="1836738"/>
              <a:chExt cx="228600" cy="228600"/>
            </a:xfrm>
          </p:grpSpPr>
          <p:sp>
            <p:nvSpPr>
              <p:cNvPr id="18" name="Oval 17"/>
              <p:cNvSpPr>
                <a:spLocks noChangeArrowheads="1"/>
              </p:cNvSpPr>
              <p:nvPr/>
            </p:nvSpPr>
            <p:spPr bwMode="auto">
              <a:xfrm>
                <a:off x="4191000" y="1836737"/>
                <a:ext cx="228600" cy="2286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9" name="Oval 18"/>
              <p:cNvSpPr>
                <a:spLocks noChangeArrowheads="1"/>
              </p:cNvSpPr>
              <p:nvPr/>
            </p:nvSpPr>
            <p:spPr bwMode="auto">
              <a:xfrm>
                <a:off x="4267200" y="1905000"/>
                <a:ext cx="76200" cy="76200"/>
              </a:xfrm>
              <a:prstGeom prst="ellipse">
                <a:avLst/>
              </a:prstGeom>
              <a:solidFill>
                <a:srgbClr val="0000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grpSp>
      <p:sp>
        <p:nvSpPr>
          <p:cNvPr id="21" name="TextBox 20"/>
          <p:cNvSpPr txBox="1"/>
          <p:nvPr/>
        </p:nvSpPr>
        <p:spPr>
          <a:xfrm>
            <a:off x="685800" y="1676400"/>
            <a:ext cx="7924800" cy="892175"/>
          </a:xfrm>
          <a:prstGeom prst="rect">
            <a:avLst/>
          </a:prstGeom>
          <a:noFill/>
        </p:spPr>
        <p:txBody>
          <a:bodyPr>
            <a:spAutoFit/>
          </a:bodyPr>
          <a:lstStyle/>
          <a:p>
            <a:r>
              <a:rPr lang="en-US" sz="2500">
                <a:latin typeface="Calibri" pitchFamily="-111" charset="0"/>
              </a:rPr>
              <a:t>This is agent Sodium Chloride (NaCl).  He is a compound made up of two different types of atoms</a:t>
            </a:r>
          </a:p>
        </p:txBody>
      </p:sp>
      <p:sp>
        <p:nvSpPr>
          <p:cNvPr id="32" name="TextBox 31"/>
          <p:cNvSpPr txBox="1"/>
          <p:nvPr/>
        </p:nvSpPr>
        <p:spPr>
          <a:xfrm>
            <a:off x="822325" y="4572000"/>
            <a:ext cx="7543800" cy="1246188"/>
          </a:xfrm>
          <a:prstGeom prst="rect">
            <a:avLst/>
          </a:prstGeom>
          <a:noFill/>
        </p:spPr>
        <p:txBody>
          <a:bodyPr>
            <a:spAutoFit/>
          </a:bodyPr>
          <a:lstStyle/>
          <a:p>
            <a:r>
              <a:rPr lang="en-US" sz="2500">
                <a:latin typeface="Calibri" pitchFamily="-111" charset="0"/>
              </a:rPr>
              <a:t>Chlorine (Cl) is the white chemical that many people use to clean their swimming pools.  In larger doses, it is also poisonous. </a:t>
            </a:r>
          </a:p>
        </p:txBody>
      </p:sp>
      <p:sp>
        <p:nvSpPr>
          <p:cNvPr id="33" name="TextBox 32"/>
          <p:cNvSpPr txBox="1"/>
          <p:nvPr/>
        </p:nvSpPr>
        <p:spPr>
          <a:xfrm>
            <a:off x="746125" y="5867400"/>
            <a:ext cx="7864475" cy="862013"/>
          </a:xfrm>
          <a:prstGeom prst="rect">
            <a:avLst/>
          </a:prstGeom>
          <a:noFill/>
        </p:spPr>
        <p:txBody>
          <a:bodyPr>
            <a:spAutoFit/>
          </a:bodyPr>
          <a:lstStyle/>
          <a:p>
            <a:r>
              <a:rPr lang="en-US" sz="2500">
                <a:latin typeface="Calibri" pitchFamily="-111" charset="0"/>
              </a:rPr>
              <a:t>When you bond together two atoms that are poisonous, what do you get?</a:t>
            </a:r>
          </a:p>
        </p:txBody>
      </p:sp>
      <p:sp>
        <p:nvSpPr>
          <p:cNvPr id="31" name="TextBox 30"/>
          <p:cNvSpPr txBox="1"/>
          <p:nvPr/>
        </p:nvSpPr>
        <p:spPr>
          <a:xfrm>
            <a:off x="838200" y="3962400"/>
            <a:ext cx="6248400" cy="477838"/>
          </a:xfrm>
          <a:prstGeom prst="rect">
            <a:avLst/>
          </a:prstGeom>
          <a:noFill/>
        </p:spPr>
        <p:txBody>
          <a:bodyPr>
            <a:spAutoFit/>
          </a:bodyPr>
          <a:lstStyle/>
          <a:p>
            <a:r>
              <a:rPr lang="en-US" sz="2500">
                <a:latin typeface="Calibri" pitchFamily="-111" charset="0"/>
              </a:rPr>
              <a:t>Sodium (Na) is a metal that is poisonous.</a:t>
            </a:r>
          </a:p>
        </p:txBody>
      </p:sp>
      <p:grpSp>
        <p:nvGrpSpPr>
          <p:cNvPr id="14" name="Group 24"/>
          <p:cNvGrpSpPr>
            <a:grpSpLocks/>
          </p:cNvGrpSpPr>
          <p:nvPr/>
        </p:nvGrpSpPr>
        <p:grpSpPr bwMode="auto">
          <a:xfrm>
            <a:off x="3124200" y="2743200"/>
            <a:ext cx="914400" cy="914400"/>
            <a:chOff x="3124200" y="2743200"/>
            <a:chExt cx="914400" cy="914400"/>
          </a:xfrm>
        </p:grpSpPr>
        <p:sp>
          <p:nvSpPr>
            <p:cNvPr id="23" name="Oval 22"/>
            <p:cNvSpPr>
              <a:spLocks noChangeArrowheads="1"/>
            </p:cNvSpPr>
            <p:nvPr/>
          </p:nvSpPr>
          <p:spPr bwMode="auto">
            <a:xfrm>
              <a:off x="3124200" y="2743200"/>
              <a:ext cx="914400" cy="914400"/>
            </a:xfrm>
            <a:prstGeom prst="ellipse">
              <a:avLst/>
            </a:prstGeom>
            <a:solidFill>
              <a:srgbClr val="008000"/>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4" name="TextBox 33"/>
            <p:cNvSpPr txBox="1"/>
            <p:nvPr/>
          </p:nvSpPr>
          <p:spPr>
            <a:xfrm>
              <a:off x="3124200" y="2971800"/>
              <a:ext cx="685800" cy="492443"/>
            </a:xfrm>
            <a:prstGeom prst="rect">
              <a:avLst/>
            </a:prstGeom>
            <a:noFill/>
          </p:spPr>
          <p:txBody>
            <a:bodyPr>
              <a:spAutoFit/>
            </a:bodyPr>
            <a:lstStyle/>
            <a:p>
              <a:pPr algn="ctr">
                <a:defRPr/>
              </a:pPr>
              <a:r>
                <a:rPr lang="en-US" sz="2600" b="1" dirty="0">
                  <a:ln>
                    <a:solidFill>
                      <a:srgbClr val="000000"/>
                    </a:solidFill>
                  </a:ln>
                  <a:solidFill>
                    <a:srgbClr val="FFFFFF"/>
                  </a:solidFill>
                  <a:latin typeface="Arial" pitchFamily="-111" charset="0"/>
                  <a:cs typeface="ＭＳ Ｐゴシック" pitchFamily="-111" charset="-128"/>
                </a:rPr>
                <a:t>Na</a:t>
              </a:r>
            </a:p>
          </p:txBody>
        </p:sp>
      </p:grpSp>
      <p:grpSp>
        <p:nvGrpSpPr>
          <p:cNvPr id="16" name="Group 26"/>
          <p:cNvGrpSpPr>
            <a:grpSpLocks/>
          </p:cNvGrpSpPr>
          <p:nvPr/>
        </p:nvGrpSpPr>
        <p:grpSpPr bwMode="auto">
          <a:xfrm>
            <a:off x="3810000" y="2743200"/>
            <a:ext cx="914400" cy="914400"/>
            <a:chOff x="3810000" y="2743200"/>
            <a:chExt cx="914400" cy="914400"/>
          </a:xfrm>
        </p:grpSpPr>
        <p:sp>
          <p:nvSpPr>
            <p:cNvPr id="24" name="Oval 23"/>
            <p:cNvSpPr>
              <a:spLocks noChangeArrowheads="1"/>
            </p:cNvSpPr>
            <p:nvPr/>
          </p:nvSpPr>
          <p:spPr bwMode="auto">
            <a:xfrm>
              <a:off x="3810000" y="2743200"/>
              <a:ext cx="914400" cy="914400"/>
            </a:xfrm>
            <a:prstGeom prst="ellipse">
              <a:avLst/>
            </a:prstGeom>
            <a:solidFill>
              <a:srgbClr val="0000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35" name="TextBox 34"/>
            <p:cNvSpPr txBox="1"/>
            <p:nvPr/>
          </p:nvSpPr>
          <p:spPr>
            <a:xfrm>
              <a:off x="3886200" y="2971800"/>
              <a:ext cx="685800" cy="492443"/>
            </a:xfrm>
            <a:prstGeom prst="rect">
              <a:avLst/>
            </a:prstGeom>
            <a:noFill/>
          </p:spPr>
          <p:txBody>
            <a:bodyPr>
              <a:spAutoFit/>
            </a:bodyPr>
            <a:lstStyle/>
            <a:p>
              <a:pPr algn="ctr">
                <a:defRPr/>
              </a:pPr>
              <a:r>
                <a:rPr lang="en-US" sz="2600" b="1" dirty="0" err="1">
                  <a:ln>
                    <a:solidFill>
                      <a:srgbClr val="000000"/>
                    </a:solidFill>
                  </a:ln>
                  <a:solidFill>
                    <a:srgbClr val="FFFFFF"/>
                  </a:solidFill>
                  <a:latin typeface="Arial" pitchFamily="-111" charset="0"/>
                  <a:cs typeface="ＭＳ Ｐゴシック" pitchFamily="-111" charset="-128"/>
                </a:rPr>
                <a:t>Cl</a:t>
              </a:r>
              <a:endParaRPr lang="en-US" sz="2600" b="1" dirty="0">
                <a:ln>
                  <a:solidFill>
                    <a:srgbClr val="000000"/>
                  </a:solidFill>
                </a:ln>
                <a:solidFill>
                  <a:srgbClr val="FFFFFF"/>
                </a:solidFill>
                <a:latin typeface="Arial" pitchFamily="-111" charset="0"/>
                <a:cs typeface="ＭＳ Ｐゴシック" pitchFamily="-111" charset="-128"/>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Click"/>
                                        </p:tgtEl>
                                      </p:cMediaNode>
                                    </p:audio>
                                  </p:sub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1"/>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Click"/>
                                        </p:tgtEl>
                                      </p:cMediaNode>
                                    </p:audio>
                                  </p:sub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1"/>
                                        </p:tgtEl>
                                        <p:attrNameLst>
                                          <p:attrName>style.visibility</p:attrName>
                                        </p:attrNameLst>
                                      </p:cBhvr>
                                      <p:to>
                                        <p:strVal val="visible"/>
                                      </p:to>
                                    </p:set>
                                  </p:childTnLst>
                                  <p:subTnLst>
                                    <p:audio>
                                      <p:cMediaNode>
                                        <p:cTn display="0" masterRel="sameClick">
                                          <p:stCondLst>
                                            <p:cond evt="begin" delay="0">
                                              <p:tn val="12"/>
                                            </p:cond>
                                          </p:stCondLst>
                                          <p:endCondLst>
                                            <p:cond evt="onStopAudio" delay="0">
                                              <p:tgtEl>
                                                <p:sldTgt/>
                                              </p:tgtEl>
                                            </p:cond>
                                          </p:endCondLst>
                                        </p:cTn>
                                        <p:tgtEl>
                                          <p:sndTgt r:embed="rId2" name="Click"/>
                                        </p:tgtEl>
                                      </p:cMediaNode>
                                    </p:audio>
                                  </p:subTnLst>
                                </p:cTn>
                              </p:par>
                              <p:par>
                                <p:cTn id="14" presetID="1" presetClass="entr" presetSubtype="0"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Click"/>
                                        </p:tgtEl>
                                      </p:cMediaNode>
                                    </p:audio>
                                  </p:sub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2"/>
                                        </p:tgtEl>
                                        <p:attrNameLst>
                                          <p:attrName>style.visibility</p:attrName>
                                        </p:attrNameLst>
                                      </p:cBhvr>
                                      <p:to>
                                        <p:strVal val="visible"/>
                                      </p:to>
                                    </p:set>
                                  </p:childTnLst>
                                  <p:subTnLst>
                                    <p:audio>
                                      <p:cMediaNode>
                                        <p:cTn display="0" masterRel="sameClick">
                                          <p:stCondLst>
                                            <p:cond evt="begin" delay="0">
                                              <p:tn val="18"/>
                                            </p:cond>
                                          </p:stCondLst>
                                          <p:endCondLst>
                                            <p:cond evt="onStopAudio" delay="0">
                                              <p:tgtEl>
                                                <p:sldTgt/>
                                              </p:tgtEl>
                                            </p:cond>
                                          </p:endCondLst>
                                        </p:cTn>
                                        <p:tgtEl>
                                          <p:sndTgt r:embed="rId2" name="Click"/>
                                        </p:tgtEl>
                                      </p:cMediaNode>
                                    </p:audio>
                                  </p:subTnLst>
                                </p:cTn>
                              </p:par>
                              <p:par>
                                <p:cTn id="20" presetID="1"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childTnLst>
                                  <p:subTnLst>
                                    <p:audio>
                                      <p:cMediaNode>
                                        <p:cTn display="0" masterRel="sameClick">
                                          <p:stCondLst>
                                            <p:cond evt="begin" delay="0">
                                              <p:tn val="20"/>
                                            </p:cond>
                                          </p:stCondLst>
                                          <p:endCondLst>
                                            <p:cond evt="onStopAudio" delay="0">
                                              <p:tgtEl>
                                                <p:sldTgt/>
                                              </p:tgtEl>
                                            </p:cond>
                                          </p:endCondLst>
                                        </p:cTn>
                                        <p:tgtEl>
                                          <p:sndTgt r:embed="rId2" name="Click"/>
                                        </p:tgtEl>
                                      </p:cMediaNode>
                                    </p:audio>
                                  </p:sub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3"/>
                                        </p:tgtEl>
                                        <p:attrNameLst>
                                          <p:attrName>style.visibility</p:attrName>
                                        </p:attrNameLst>
                                      </p:cBhvr>
                                      <p:to>
                                        <p:strVal val="visible"/>
                                      </p:to>
                                    </p:set>
                                  </p:childTnLst>
                                  <p:subTnLst>
                                    <p:audio>
                                      <p:cMediaNode>
                                        <p:cTn display="0" masterRel="sameClick">
                                          <p:stCondLst>
                                            <p:cond evt="begin" delay="0">
                                              <p:tn val="24"/>
                                            </p:cond>
                                          </p:stCondLst>
                                          <p:endCondLst>
                                            <p:cond evt="onStopAudio" delay="0">
                                              <p:tgtEl>
                                                <p:sldTgt/>
                                              </p:tgtEl>
                                            </p:cond>
                                          </p:endCondLst>
                                        </p:cTn>
                                        <p:tgtEl>
                                          <p:sndTgt r:embed="rId2" name="Click"/>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2" grpId="0"/>
      <p:bldP spid="33" grpId="0"/>
      <p:bldP spid="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1"/>
          <p:cNvGrpSpPr>
            <a:grpSpLocks/>
          </p:cNvGrpSpPr>
          <p:nvPr/>
        </p:nvGrpSpPr>
        <p:grpSpPr bwMode="auto">
          <a:xfrm rot="385548">
            <a:off x="533400" y="38100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438400" y="466725"/>
            <a:ext cx="6400800" cy="615950"/>
          </a:xfrm>
          <a:prstGeom prst="rect">
            <a:avLst/>
          </a:prstGeom>
          <a:noFill/>
        </p:spPr>
        <p:txBody>
          <a:bodyPr>
            <a:spAutoFit/>
          </a:bodyPr>
          <a:lstStyle/>
          <a:p>
            <a:r>
              <a:rPr lang="en-US" sz="3400">
                <a:latin typeface="Calibri" pitchFamily="-111" charset="0"/>
              </a:rPr>
              <a:t>You get great tasting french fries!  </a:t>
            </a:r>
          </a:p>
        </p:txBody>
      </p:sp>
      <p:sp>
        <p:nvSpPr>
          <p:cNvPr id="9" name="TextBox 8"/>
          <p:cNvSpPr txBox="1"/>
          <p:nvPr/>
        </p:nvSpPr>
        <p:spPr>
          <a:xfrm>
            <a:off x="550863" y="2057400"/>
            <a:ext cx="8135937" cy="1338263"/>
          </a:xfrm>
          <a:prstGeom prst="rect">
            <a:avLst/>
          </a:prstGeom>
          <a:noFill/>
        </p:spPr>
        <p:txBody>
          <a:bodyPr>
            <a:spAutoFit/>
          </a:bodyPr>
          <a:lstStyle/>
          <a:p>
            <a:r>
              <a:rPr lang="en-US" sz="2700">
                <a:latin typeface="Calibri" pitchFamily="-111" charset="0"/>
              </a:rPr>
              <a:t>That’s because agent NaCl is better known as table salt.  Can you imagine eating french fries without this beautiful bonding of two poisonous elements?  </a:t>
            </a:r>
          </a:p>
        </p:txBody>
      </p:sp>
      <p:sp>
        <p:nvSpPr>
          <p:cNvPr id="10" name="TextBox 9"/>
          <p:cNvSpPr txBox="1"/>
          <p:nvPr/>
        </p:nvSpPr>
        <p:spPr>
          <a:xfrm>
            <a:off x="550863" y="3829050"/>
            <a:ext cx="8135937" cy="2584450"/>
          </a:xfrm>
          <a:prstGeom prst="rect">
            <a:avLst/>
          </a:prstGeom>
          <a:noFill/>
        </p:spPr>
        <p:txBody>
          <a:bodyPr>
            <a:spAutoFit/>
          </a:bodyPr>
          <a:lstStyle/>
          <a:p>
            <a:r>
              <a:rPr lang="en-US" sz="2700">
                <a:latin typeface="Calibri" pitchFamily="-111" charset="0"/>
              </a:rPr>
              <a:t>My very own chemical formula is another great example.  As we have already stated, water/H</a:t>
            </a:r>
            <a:r>
              <a:rPr lang="en-US" sz="2700" baseline="-25000">
                <a:latin typeface="Calibri" pitchFamily="-111" charset="0"/>
              </a:rPr>
              <a:t>2</a:t>
            </a:r>
            <a:r>
              <a:rPr lang="en-US" sz="2700">
                <a:latin typeface="Calibri" pitchFamily="-111" charset="0"/>
              </a:rPr>
              <a:t>O is a bonding of two hydrogen atoms and one oxygen atom.  Both hydrogen and oxygen are gases that are explosively flammable.  When you bond them together, you get water, a liquid that certainly isn’t flammable.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2" name="Man Laugh"/>
                                        </p:tgtEl>
                                      </p:cMediaNode>
                                    </p:audio>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subTnLst>
                                    <p:audio>
                                      <p:cMediaNode>
                                        <p:cTn display="0" masterRel="sameClick">
                                          <p:stCondLst>
                                            <p:cond evt="begin" delay="0">
                                              <p:tn val="10"/>
                                            </p:cond>
                                          </p:stCondLst>
                                          <p:endCondLst>
                                            <p:cond evt="onStopAudio" delay="0">
                                              <p:tgtEl>
                                                <p:sldTgt/>
                                              </p:tgtEl>
                                            </p:cond>
                                          </p:endCondLst>
                                        </p:cTn>
                                        <p:tgtEl>
                                          <p:sndTgt r:embed="rId3" name="Opening"/>
                                        </p:tgtEl>
                                      </p:cMediaNode>
                                    </p:audio>
                                  </p:sub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500"/>
                                        <p:tgtEl>
                                          <p:spTgt spid="10"/>
                                        </p:tgtEl>
                                      </p:cBhvr>
                                    </p:animEffect>
                                  </p:childTnLst>
                                  <p:subTnLst>
                                    <p:audio>
                                      <p:cMediaNode>
                                        <p:cTn display="0" masterRel="sameClick">
                                          <p:stCondLst>
                                            <p:cond evt="begin" delay="0">
                                              <p:tn val="15"/>
                                            </p:cond>
                                          </p:stCondLst>
                                          <p:endCondLst>
                                            <p:cond evt="onStopAudio" delay="0">
                                              <p:tgtEl>
                                                <p:sldTgt/>
                                              </p:tgtEl>
                                            </p:cond>
                                          </p:endCondLst>
                                        </p:cTn>
                                        <p:tgtEl>
                                          <p:sndTgt r:embed="rId3" name="Opening"/>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Group 1"/>
          <p:cNvGrpSpPr>
            <a:grpSpLocks/>
          </p:cNvGrpSpPr>
          <p:nvPr/>
        </p:nvGrpSpPr>
        <p:grpSpPr bwMode="auto">
          <a:xfrm rot="385548">
            <a:off x="533400" y="38100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667000" y="596900"/>
            <a:ext cx="6248400" cy="1384300"/>
          </a:xfrm>
          <a:prstGeom prst="rect">
            <a:avLst/>
          </a:prstGeom>
          <a:noFill/>
        </p:spPr>
        <p:txBody>
          <a:bodyPr>
            <a:spAutoFit/>
          </a:bodyPr>
          <a:lstStyle/>
          <a:p>
            <a:r>
              <a:rPr lang="en-US" sz="2700">
                <a:latin typeface="Calibri" pitchFamily="-111" charset="0"/>
              </a:rPr>
              <a:t>Not everything that is two or more things put together is a compound, many of these combined things are mixtures.</a:t>
            </a:r>
          </a:p>
        </p:txBody>
      </p:sp>
      <p:sp>
        <p:nvSpPr>
          <p:cNvPr id="9" name="TextBox 8"/>
          <p:cNvSpPr txBox="1"/>
          <p:nvPr/>
        </p:nvSpPr>
        <p:spPr>
          <a:xfrm>
            <a:off x="872251" y="2679918"/>
            <a:ext cx="8043149" cy="3000821"/>
          </a:xfrm>
          <a:prstGeom prst="rect">
            <a:avLst/>
          </a:prstGeom>
          <a:noFill/>
        </p:spPr>
        <p:txBody>
          <a:bodyPr>
            <a:spAutoFit/>
          </a:bodyPr>
          <a:lstStyle/>
          <a:p>
            <a:pPr>
              <a:defRPr/>
            </a:pPr>
            <a:r>
              <a:rPr lang="en-US" sz="2700" dirty="0">
                <a:ln>
                  <a:solidFill>
                    <a:srgbClr val="000000"/>
                  </a:solidFill>
                </a:ln>
                <a:solidFill>
                  <a:srgbClr val="FF0000"/>
                </a:solidFill>
                <a:latin typeface="+mn-lt"/>
                <a:cs typeface="ＭＳ Ｐゴシック" pitchFamily="-111" charset="-128"/>
              </a:rPr>
              <a:t>A </a:t>
            </a:r>
            <a:r>
              <a:rPr lang="en-US" sz="2700" b="1" dirty="0">
                <a:ln>
                  <a:solidFill>
                    <a:srgbClr val="000000"/>
                  </a:solidFill>
                </a:ln>
                <a:solidFill>
                  <a:srgbClr val="FF0000"/>
                </a:solidFill>
                <a:latin typeface="+mn-lt"/>
                <a:cs typeface="ＭＳ Ｐゴシック" pitchFamily="-111" charset="-128"/>
              </a:rPr>
              <a:t>mixture</a:t>
            </a:r>
            <a:r>
              <a:rPr lang="en-US" sz="2700" dirty="0">
                <a:ln>
                  <a:solidFill>
                    <a:srgbClr val="000000"/>
                  </a:solidFill>
                </a:ln>
                <a:solidFill>
                  <a:srgbClr val="FF0000"/>
                </a:solidFill>
                <a:latin typeface="+mn-lt"/>
                <a:cs typeface="ＭＳ Ｐゴシック" pitchFamily="-111" charset="-128"/>
              </a:rPr>
              <a:t> is a combination of different substances that remain the same substances and can be separated by physical means</a:t>
            </a:r>
            <a:r>
              <a:rPr lang="en-US" sz="2700" dirty="0">
                <a:solidFill>
                  <a:srgbClr val="000000"/>
                </a:solidFill>
                <a:latin typeface="+mn-lt"/>
                <a:cs typeface="ＭＳ Ｐゴシック" pitchFamily="-111" charset="-128"/>
              </a:rPr>
              <a:t>.</a:t>
            </a:r>
            <a:r>
              <a:rPr lang="en-US" sz="2700" dirty="0">
                <a:solidFill>
                  <a:srgbClr val="FF0000"/>
                </a:solidFill>
                <a:latin typeface="+mn-lt"/>
                <a:cs typeface="ＭＳ Ｐゴシック" pitchFamily="-111" charset="-128"/>
              </a:rPr>
              <a:t>  </a:t>
            </a:r>
          </a:p>
          <a:p>
            <a:pPr>
              <a:defRPr/>
            </a:pPr>
            <a:endParaRPr lang="en-US" sz="2700" dirty="0">
              <a:solidFill>
                <a:srgbClr val="FF0000"/>
              </a:solidFill>
              <a:latin typeface="+mn-lt"/>
              <a:cs typeface="ＭＳ Ｐゴシック" pitchFamily="-111" charset="-128"/>
            </a:endParaRPr>
          </a:p>
          <a:p>
            <a:pPr>
              <a:defRPr/>
            </a:pPr>
            <a:r>
              <a:rPr lang="en-US" sz="2700" dirty="0">
                <a:latin typeface="+mn-lt"/>
                <a:cs typeface="ＭＳ Ｐゴシック" pitchFamily="-111" charset="-128"/>
              </a:rPr>
              <a:t>In other words, the substances are not bonded together.  Nothing NEW is created.  It is the just the same substances mixed together.</a:t>
            </a:r>
          </a:p>
        </p:txBody>
      </p:sp>
      <p:sp>
        <p:nvSpPr>
          <p:cNvPr id="10" name="TextBox 9"/>
          <p:cNvSpPr txBox="1">
            <a:spLocks noChangeArrowheads="1"/>
          </p:cNvSpPr>
          <p:nvPr/>
        </p:nvSpPr>
        <p:spPr bwMode="auto">
          <a:xfrm>
            <a:off x="871538" y="6019800"/>
            <a:ext cx="8043862" cy="523875"/>
          </a:xfrm>
          <a:prstGeom prst="rect">
            <a:avLst/>
          </a:prstGeom>
          <a:noFill/>
          <a:ln w="9525">
            <a:noFill/>
            <a:miter lim="800000"/>
            <a:headEnd/>
            <a:tailEnd/>
          </a:ln>
        </p:spPr>
        <p:txBody>
          <a:bodyPr>
            <a:spAutoFit/>
          </a:bodyPr>
          <a:lstStyle/>
          <a:p>
            <a:r>
              <a:rPr lang="en-US" sz="2700">
                <a:latin typeface="Calibri" pitchFamily="-111" charset="0"/>
              </a:rPr>
              <a:t>A good example of a mixture is a fruit salad.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0000" decel="50000" fill="hold" grpId="0" nodeType="afterEffect">
                                  <p:stCondLst>
                                    <p:cond delay="0"/>
                                  </p:stCondLst>
                                  <p:iterate type="wd">
                                    <p:tmPct val="10000"/>
                                  </p:iterate>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Pong"/>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9" accel="50000" decel="50000" fill="hold" nodeType="clickEffect">
                                  <p:stCondLst>
                                    <p:cond delay="0"/>
                                  </p:stCondLst>
                                  <p:iterate type="wd">
                                    <p:tmPct val="10000"/>
                                  </p:iterate>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Pong"/>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9" accel="50000" decel="50000" fill="hold" grpId="0" nodeType="clickEffect">
                                  <p:stCondLst>
                                    <p:cond delay="0"/>
                                  </p:stCondLst>
                                  <p:iterate type="wd">
                                    <p:tmPct val="10000"/>
                                  </p:iterate>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Pong"/>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381000" y="304800"/>
            <a:ext cx="1539875" cy="1143000"/>
            <a:chOff x="533400" y="3581400"/>
            <a:chExt cx="1539240" cy="1143000"/>
          </a:xfrm>
        </p:grpSpPr>
        <p:sp>
          <p:nvSpPr>
            <p:cNvPr id="3" name="Oval 2"/>
            <p:cNvSpPr>
              <a:spLocks noChangeArrowheads="1"/>
            </p:cNvSpPr>
            <p:nvPr/>
          </p:nvSpPr>
          <p:spPr bwMode="auto">
            <a:xfrm>
              <a:off x="746037" y="3627438"/>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3400" y="358140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15629" y="3627438"/>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7966" y="38100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5737" y="3733800"/>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286000" y="457200"/>
            <a:ext cx="6629400" cy="954088"/>
          </a:xfrm>
          <a:prstGeom prst="rect">
            <a:avLst/>
          </a:prstGeom>
          <a:noFill/>
        </p:spPr>
        <p:txBody>
          <a:bodyPr>
            <a:spAutoFit/>
          </a:bodyPr>
          <a:lstStyle/>
          <a:p>
            <a:r>
              <a:rPr lang="en-US" sz="2700">
                <a:latin typeface="Calibri" pitchFamily="-111" charset="0"/>
              </a:rPr>
              <a:t>Let’s say the fruit salad contains bananas, apples, oranges, and grapes mixed together.</a:t>
            </a:r>
          </a:p>
        </p:txBody>
      </p:sp>
      <p:sp>
        <p:nvSpPr>
          <p:cNvPr id="9" name="TextBox 8"/>
          <p:cNvSpPr txBox="1">
            <a:spLocks noChangeArrowheads="1"/>
          </p:cNvSpPr>
          <p:nvPr/>
        </p:nvSpPr>
        <p:spPr bwMode="auto">
          <a:xfrm>
            <a:off x="381000" y="1600200"/>
            <a:ext cx="8534400" cy="923925"/>
          </a:xfrm>
          <a:prstGeom prst="rect">
            <a:avLst/>
          </a:prstGeom>
          <a:noFill/>
          <a:ln w="9525">
            <a:noFill/>
            <a:miter lim="800000"/>
            <a:headEnd/>
            <a:tailEnd/>
          </a:ln>
        </p:spPr>
        <p:txBody>
          <a:bodyPr>
            <a:spAutoFit/>
          </a:bodyPr>
          <a:lstStyle/>
          <a:p>
            <a:r>
              <a:rPr lang="en-US" sz="2700">
                <a:latin typeface="Calibri" pitchFamily="-111" charset="0"/>
              </a:rPr>
              <a:t>Do the fruits combine/bond to make a totally NEW fruit?  Of course not.</a:t>
            </a:r>
          </a:p>
        </p:txBody>
      </p:sp>
      <p:sp>
        <p:nvSpPr>
          <p:cNvPr id="12" name="TextBox 11"/>
          <p:cNvSpPr txBox="1"/>
          <p:nvPr/>
        </p:nvSpPr>
        <p:spPr>
          <a:xfrm>
            <a:off x="381000" y="2590800"/>
            <a:ext cx="8534400" cy="1338263"/>
          </a:xfrm>
          <a:prstGeom prst="rect">
            <a:avLst/>
          </a:prstGeom>
          <a:noFill/>
        </p:spPr>
        <p:txBody>
          <a:bodyPr>
            <a:spAutoFit/>
          </a:bodyPr>
          <a:lstStyle/>
          <a:p>
            <a:r>
              <a:rPr lang="en-US" sz="2700">
                <a:latin typeface="Calibri" pitchFamily="-111" charset="0"/>
              </a:rPr>
              <a:t>In addition the fruit salad can be separated by physical means.  To show what I mean, let’s say that you get this fruit salad, but you hate apples.  What would you do?</a:t>
            </a:r>
          </a:p>
        </p:txBody>
      </p:sp>
      <p:sp>
        <p:nvSpPr>
          <p:cNvPr id="13" name="TextBox 12"/>
          <p:cNvSpPr txBox="1"/>
          <p:nvPr/>
        </p:nvSpPr>
        <p:spPr>
          <a:xfrm>
            <a:off x="381000" y="3962400"/>
            <a:ext cx="8534400" cy="1754188"/>
          </a:xfrm>
          <a:prstGeom prst="rect">
            <a:avLst/>
          </a:prstGeom>
          <a:noFill/>
        </p:spPr>
        <p:txBody>
          <a:bodyPr>
            <a:spAutoFit/>
          </a:bodyPr>
          <a:lstStyle/>
          <a:p>
            <a:r>
              <a:rPr lang="en-US" sz="2700">
                <a:latin typeface="Calibri" pitchFamily="-111" charset="0"/>
              </a:rPr>
              <a:t>You would either pick out the pieces of apple or eat around them.  You can do this in a mixture because the apples are still apples.  You can see them and separate them from the mix.</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Laser"/>
                                        </p:tgtEl>
                                      </p:cMediaNode>
                                    </p:audio>
                                  </p:sub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 calcmode="lin" valueType="num">
                                      <p:cBhvr>
                                        <p:cTn id="16" dur="500" fill="hold"/>
                                        <p:tgtEl>
                                          <p:spTgt spid="8"/>
                                        </p:tgtEl>
                                        <p:attrNameLst>
                                          <p:attrName>style.rotation</p:attrName>
                                        </p:attrNameLst>
                                      </p:cBhvr>
                                      <p:tavLst>
                                        <p:tav tm="0">
                                          <p:val>
                                            <p:fltVal val="360"/>
                                          </p:val>
                                        </p:tav>
                                        <p:tav tm="100000">
                                          <p:val>
                                            <p:fltVal val="0"/>
                                          </p:val>
                                        </p:tav>
                                      </p:tavLst>
                                    </p:anim>
                                    <p:animEffect transition="in" filter="fade">
                                      <p:cBhvr>
                                        <p:cTn id="17" dur="500"/>
                                        <p:tgtEl>
                                          <p:spTgt spid="8"/>
                                        </p:tgtEl>
                                      </p:cBhvr>
                                    </p:animEffect>
                                  </p:childTnLst>
                                  <p:subTnLst>
                                    <p:audio>
                                      <p:cMediaNode>
                                        <p:cTn display="0" masterRel="sameClick">
                                          <p:stCondLst>
                                            <p:cond evt="begin" delay="0">
                                              <p:tn val="12"/>
                                            </p:cond>
                                          </p:stCondLst>
                                          <p:endCondLst>
                                            <p:cond evt="onStopAudio" delay="0">
                                              <p:tgtEl>
                                                <p:sldTgt/>
                                              </p:tgtEl>
                                            </p:cond>
                                          </p:endCondLst>
                                        </p:cTn>
                                        <p:tgtEl>
                                          <p:sndTgt r:embed="rId2" name="Laser"/>
                                        </p:tgtEl>
                                      </p:cMediaNode>
                                    </p:audio>
                                  </p:sub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 calcmode="lin" valueType="num">
                                      <p:cBhvr>
                                        <p:cTn id="24" dur="500" fill="hold"/>
                                        <p:tgtEl>
                                          <p:spTgt spid="9"/>
                                        </p:tgtEl>
                                        <p:attrNameLst>
                                          <p:attrName>style.rotation</p:attrName>
                                        </p:attrNameLst>
                                      </p:cBhvr>
                                      <p:tavLst>
                                        <p:tav tm="0">
                                          <p:val>
                                            <p:fltVal val="360"/>
                                          </p:val>
                                        </p:tav>
                                        <p:tav tm="100000">
                                          <p:val>
                                            <p:fltVal val="0"/>
                                          </p:val>
                                        </p:tav>
                                      </p:tavLst>
                                    </p:anim>
                                    <p:animEffect transition="in" filter="fade">
                                      <p:cBhvr>
                                        <p:cTn id="25" dur="500"/>
                                        <p:tgtEl>
                                          <p:spTgt spid="9"/>
                                        </p:tgtEl>
                                      </p:cBhvr>
                                    </p:animEffect>
                                  </p:childTnLst>
                                  <p:subTnLst>
                                    <p:audio>
                                      <p:cMediaNode>
                                        <p:cTn display="0" masterRel="sameClick">
                                          <p:stCondLst>
                                            <p:cond evt="begin" delay="0">
                                              <p:tn val="20"/>
                                            </p:cond>
                                          </p:stCondLst>
                                          <p:endCondLst>
                                            <p:cond evt="onStopAudio" delay="0">
                                              <p:tgtEl>
                                                <p:sldTgt/>
                                              </p:tgtEl>
                                            </p:cond>
                                          </p:endCondLst>
                                        </p:cTn>
                                        <p:tgtEl>
                                          <p:sndTgt r:embed="rId2" name="Laser"/>
                                        </p:tgtEl>
                                      </p:cMediaNode>
                                    </p:audio>
                                  </p:sub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 calcmode="lin" valueType="num">
                                      <p:cBhvr>
                                        <p:cTn id="32" dur="500" fill="hold"/>
                                        <p:tgtEl>
                                          <p:spTgt spid="12"/>
                                        </p:tgtEl>
                                        <p:attrNameLst>
                                          <p:attrName>style.rotation</p:attrName>
                                        </p:attrNameLst>
                                      </p:cBhvr>
                                      <p:tavLst>
                                        <p:tav tm="0">
                                          <p:val>
                                            <p:fltVal val="360"/>
                                          </p:val>
                                        </p:tav>
                                        <p:tav tm="100000">
                                          <p:val>
                                            <p:fltVal val="0"/>
                                          </p:val>
                                        </p:tav>
                                      </p:tavLst>
                                    </p:anim>
                                    <p:animEffect transition="in" filter="fade">
                                      <p:cBhvr>
                                        <p:cTn id="33" dur="500"/>
                                        <p:tgtEl>
                                          <p:spTgt spid="12"/>
                                        </p:tgtEl>
                                      </p:cBhvr>
                                    </p:animEffect>
                                  </p:childTnLst>
                                  <p:subTnLst>
                                    <p:audio>
                                      <p:cMediaNode>
                                        <p:cTn display="0" masterRel="sameClick">
                                          <p:stCondLst>
                                            <p:cond evt="begin" delay="0">
                                              <p:tn val="28"/>
                                            </p:cond>
                                          </p:stCondLst>
                                          <p:endCondLst>
                                            <p:cond evt="onStopAudio" delay="0">
                                              <p:tgtEl>
                                                <p:sldTgt/>
                                              </p:tgtEl>
                                            </p:cond>
                                          </p:endCondLst>
                                        </p:cTn>
                                        <p:tgtEl>
                                          <p:sndTgt r:embed="rId2" name="Laser"/>
                                        </p:tgtEl>
                                      </p:cMediaNode>
                                    </p:audio>
                                  </p:subTnLst>
                                </p:cTn>
                              </p:par>
                            </p:childTnLst>
                          </p:cTn>
                        </p:par>
                      </p:childTnLst>
                    </p:cTn>
                  </p:par>
                  <p:par>
                    <p:cTn id="34" fill="hold">
                      <p:stCondLst>
                        <p:cond delay="indefinite"/>
                      </p:stCondLst>
                      <p:childTnLst>
                        <p:par>
                          <p:cTn id="35" fill="hold">
                            <p:stCondLst>
                              <p:cond delay="0"/>
                            </p:stCondLst>
                            <p:childTnLst>
                              <p:par>
                                <p:cTn id="36" presetID="49" presetClass="entr" presetSubtype="0" decel="100000"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 calcmode="lin" valueType="num">
                                      <p:cBhvr>
                                        <p:cTn id="40" dur="500" fill="hold"/>
                                        <p:tgtEl>
                                          <p:spTgt spid="13"/>
                                        </p:tgtEl>
                                        <p:attrNameLst>
                                          <p:attrName>style.rotation</p:attrName>
                                        </p:attrNameLst>
                                      </p:cBhvr>
                                      <p:tavLst>
                                        <p:tav tm="0">
                                          <p:val>
                                            <p:fltVal val="360"/>
                                          </p:val>
                                        </p:tav>
                                        <p:tav tm="100000">
                                          <p:val>
                                            <p:fltVal val="0"/>
                                          </p:val>
                                        </p:tav>
                                      </p:tavLst>
                                    </p:anim>
                                    <p:animEffect transition="in" filter="fade">
                                      <p:cBhvr>
                                        <p:cTn id="41" dur="500"/>
                                        <p:tgtEl>
                                          <p:spTgt spid="13"/>
                                        </p:tgtEl>
                                      </p:cBhvr>
                                    </p:animEffect>
                                  </p:childTnLst>
                                  <p:subTnLst>
                                    <p:audio>
                                      <p:cMediaNode>
                                        <p:cTn display="0" masterRel="sameClick">
                                          <p:stCondLst>
                                            <p:cond evt="begin" delay="0">
                                              <p:tn val="36"/>
                                            </p:cond>
                                          </p:stCondLst>
                                          <p:endCondLst>
                                            <p:cond evt="onStopAudio" delay="0">
                                              <p:tgtEl>
                                                <p:sldTgt/>
                                              </p:tgtEl>
                                            </p:cond>
                                          </p:endCondLst>
                                        </p:cTn>
                                        <p:tgtEl>
                                          <p:sndTgt r:embed="rId2" name="Laser"/>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4600" y="298450"/>
            <a:ext cx="6400800" cy="3000375"/>
          </a:xfrm>
          <a:prstGeom prst="rect">
            <a:avLst/>
          </a:prstGeom>
          <a:noFill/>
        </p:spPr>
        <p:txBody>
          <a:bodyPr>
            <a:spAutoFit/>
          </a:bodyPr>
          <a:lstStyle/>
          <a:p>
            <a:r>
              <a:rPr lang="en-US" sz="2700">
                <a:latin typeface="Calibri" pitchFamily="-111" charset="0"/>
              </a:rPr>
              <a:t>You cannot do this with a compound such as water.  There is no way to physically reach in a pick out the oxygen (O) from the water.  Even if you could break the chemical bonds, what was left would no longer be water.  All you would have is a collection of hydrogen atoms.</a:t>
            </a:r>
          </a:p>
        </p:txBody>
      </p:sp>
      <p:grpSp>
        <p:nvGrpSpPr>
          <p:cNvPr id="31747" name="Group 8"/>
          <p:cNvGrpSpPr>
            <a:grpSpLocks/>
          </p:cNvGrpSpPr>
          <p:nvPr/>
        </p:nvGrpSpPr>
        <p:grpSpPr bwMode="auto">
          <a:xfrm rot="385548">
            <a:off x="533400" y="381000"/>
            <a:ext cx="1539875" cy="1143000"/>
            <a:chOff x="533400" y="3581400"/>
            <a:chExt cx="1539240" cy="1143000"/>
          </a:xfrm>
        </p:grpSpPr>
        <p:sp>
          <p:nvSpPr>
            <p:cNvPr id="10" name="Oval 9"/>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1" name="Oval 10"/>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2" name="Oval 11"/>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3" name="Oval 12"/>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4" name="Oval 13"/>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31748" name="TextBox 15"/>
          <p:cNvSpPr txBox="1">
            <a:spLocks noChangeArrowheads="1"/>
          </p:cNvSpPr>
          <p:nvPr/>
        </p:nvSpPr>
        <p:spPr bwMode="auto">
          <a:xfrm>
            <a:off x="304800" y="3733800"/>
            <a:ext cx="8610600" cy="1754188"/>
          </a:xfrm>
          <a:prstGeom prst="rect">
            <a:avLst/>
          </a:prstGeom>
          <a:noFill/>
          <a:ln w="9525">
            <a:noFill/>
            <a:miter lim="800000"/>
            <a:headEnd/>
            <a:tailEnd/>
          </a:ln>
        </p:spPr>
        <p:txBody>
          <a:bodyPr>
            <a:spAutoFit/>
          </a:bodyPr>
          <a:lstStyle/>
          <a:p>
            <a:r>
              <a:rPr lang="en-US" sz="2700"/>
              <a:t>Another difference between mixtures and compounds is that mixtures can have varying proportions within the mixture.  Once again, let’s go back to the example of the fruit salad mixture.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fmla="#ppt_w*sin(2.5*pi*$)">
                                          <p:val>
                                            <p:fltVal val="0"/>
                                          </p:val>
                                        </p:tav>
                                        <p:tav tm="100000">
                                          <p:val>
                                            <p:fltVal val="1"/>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Ray"/>
                                        </p:tgtEl>
                                      </p:cMediaNode>
                                    </p:audio>
                                  </p:subTnLst>
                                </p:cTn>
                              </p:par>
                              <p:par>
                                <p:cTn id="9" presetID="19" presetClass="entr" presetSubtype="10" fill="hold" grpId="0" nodeType="withEffect">
                                  <p:stCondLst>
                                    <p:cond delay="1000"/>
                                  </p:stCondLst>
                                  <p:childTnLst>
                                    <p:set>
                                      <p:cBhvr>
                                        <p:cTn id="10" dur="1" fill="hold">
                                          <p:stCondLst>
                                            <p:cond delay="0"/>
                                          </p:stCondLst>
                                        </p:cTn>
                                        <p:tgtEl>
                                          <p:spTgt spid="31748"/>
                                        </p:tgtEl>
                                        <p:attrNameLst>
                                          <p:attrName>style.visibility</p:attrName>
                                        </p:attrNameLst>
                                      </p:cBhvr>
                                      <p:to>
                                        <p:strVal val="visible"/>
                                      </p:to>
                                    </p:set>
                                    <p:anim calcmode="lin" valueType="num">
                                      <p:cBhvr>
                                        <p:cTn id="11" dur="2000" fill="hold"/>
                                        <p:tgtEl>
                                          <p:spTgt spid="31748"/>
                                        </p:tgtEl>
                                        <p:attrNameLst>
                                          <p:attrName>ppt_w</p:attrName>
                                        </p:attrNameLst>
                                      </p:cBhvr>
                                      <p:tavLst>
                                        <p:tav tm="0" fmla="#ppt_w*sin(2.5*pi*$)">
                                          <p:val>
                                            <p:fltVal val="0"/>
                                          </p:val>
                                        </p:tav>
                                        <p:tav tm="100000">
                                          <p:val>
                                            <p:fltVal val="1"/>
                                          </p:val>
                                        </p:tav>
                                      </p:tavLst>
                                    </p:anim>
                                    <p:anim calcmode="lin" valueType="num">
                                      <p:cBhvr>
                                        <p:cTn id="12" dur="2000" fill="hold"/>
                                        <p:tgtEl>
                                          <p:spTgt spid="31748"/>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9"/>
                                            </p:cond>
                                          </p:stCondLst>
                                          <p:endCondLst>
                                            <p:cond evt="onStopAudio" delay="0">
                                              <p:tgtEl>
                                                <p:sldTgt/>
                                              </p:tgtEl>
                                            </p:cond>
                                          </p:endCondLst>
                                        </p:cTn>
                                        <p:tgtEl>
                                          <p:sndTgt r:embed="rId2" name="Ray"/>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74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Group 1"/>
          <p:cNvGrpSpPr>
            <a:grpSpLocks/>
          </p:cNvGrpSpPr>
          <p:nvPr/>
        </p:nvGrpSpPr>
        <p:grpSpPr bwMode="auto">
          <a:xfrm rot="385548">
            <a:off x="533400" y="38100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550863" y="725488"/>
            <a:ext cx="8212137" cy="2170112"/>
          </a:xfrm>
          <a:prstGeom prst="rect">
            <a:avLst/>
          </a:prstGeom>
          <a:noFill/>
        </p:spPr>
        <p:txBody>
          <a:bodyPr>
            <a:spAutoFit/>
          </a:bodyPr>
          <a:lstStyle/>
          <a:p>
            <a:r>
              <a:rPr lang="en-US" sz="2700">
                <a:latin typeface="Calibri" pitchFamily="-111" charset="0"/>
              </a:rPr>
              <a:t>				No two scoops from the fruit salad bowl will 				have exactly the same amount of each fruit 			  in it.  If you don’t like apples, you may be able to scoop from an area of the fruit salad that doesn’t contain many apples.  </a:t>
            </a:r>
          </a:p>
        </p:txBody>
      </p:sp>
      <p:sp>
        <p:nvSpPr>
          <p:cNvPr id="10" name="TextBox 9"/>
          <p:cNvSpPr txBox="1"/>
          <p:nvPr/>
        </p:nvSpPr>
        <p:spPr>
          <a:xfrm>
            <a:off x="533400" y="3544888"/>
            <a:ext cx="8042275" cy="2170112"/>
          </a:xfrm>
          <a:prstGeom prst="rect">
            <a:avLst/>
          </a:prstGeom>
          <a:noFill/>
        </p:spPr>
        <p:txBody>
          <a:bodyPr>
            <a:spAutoFit/>
          </a:bodyPr>
          <a:lstStyle/>
          <a:p>
            <a:r>
              <a:rPr lang="en-US" sz="2700">
                <a:latin typeface="Calibri" pitchFamily="-111" charset="0"/>
              </a:rPr>
              <a:t>Of course, if you would have made the fruit salad yourself, you would have avoided this problem all together by not putting any apples in it.  This is an option with a mixture because the substances that go in it can vary.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from="(-#ppt_w/2)" to="(#ppt_x)" calcmode="lin" valueType="num">
                                      <p:cBhvr>
                                        <p:cTn id="7" dur="600" fill="hold">
                                          <p:stCondLst>
                                            <p:cond delay="0"/>
                                          </p:stCondLst>
                                        </p:cTn>
                                        <p:tgtEl>
                                          <p:spTgt spid="8"/>
                                        </p:tgtEl>
                                        <p:attrNameLst>
                                          <p:attrName>ppt_x</p:attrName>
                                        </p:attrNameLst>
                                      </p:cBhvr>
                                    </p:anim>
                                    <p:anim from="0" to="-1.0" calcmode="lin" valueType="num">
                                      <p:cBhvr>
                                        <p:cTn id="8" dur="200" decel="50000" autoRev="1" fill="hold">
                                          <p:stCondLst>
                                            <p:cond delay="600"/>
                                          </p:stCondLst>
                                        </p:cTn>
                                        <p:tgtEl>
                                          <p:spTgt spid="8"/>
                                        </p:tgtEl>
                                        <p:attrNameLst>
                                          <p:attrName>xshear</p:attrName>
                                        </p:attrNameLst>
                                      </p:cBhvr>
                                    </p:anim>
                                    <p:animScale>
                                      <p:cBhvr>
                                        <p:cTn id="9" dur="200" decel="100000" autoRev="1" fill="hold">
                                          <p:stCondLst>
                                            <p:cond delay="600"/>
                                          </p:stCondLst>
                                        </p:cTn>
                                        <p:tgtEl>
                                          <p:spTgt spid="8"/>
                                        </p:tgtEl>
                                      </p:cBhvr>
                                      <p:from x="100000" y="100000"/>
                                      <p:to x="80000" y="100000"/>
                                    </p:animScale>
                                    <p:anim by="(#ppt_h/3+#ppt_w*0.1)" calcmode="lin" valueType="num">
                                      <p:cBhvr additive="sum">
                                        <p:cTn id="10" dur="200" decel="100000" autoRev="1" fill="hold">
                                          <p:stCondLst>
                                            <p:cond delay="600"/>
                                          </p:stCondLst>
                                        </p:cTn>
                                        <p:tgtEl>
                                          <p:spTgt spid="8"/>
                                        </p:tgtEl>
                                        <p:attrNameLst>
                                          <p:attrName>ppt_x</p:attrName>
                                        </p:attrNameLst>
                                      </p:cBhvr>
                                    </p:anim>
                                  </p:childTnLst>
                                  <p:subTnLst>
                                    <p:audio>
                                      <p:cMediaNode>
                                        <p:cTn display="0" masterRel="sameClick">
                                          <p:stCondLst>
                                            <p:cond evt="begin" delay="0">
                                              <p:tn val="5"/>
                                            </p:cond>
                                          </p:stCondLst>
                                          <p:endCondLst>
                                            <p:cond evt="onStopAudio" delay="0">
                                              <p:tgtEl>
                                                <p:sldTgt/>
                                              </p:tgtEl>
                                            </p:cond>
                                          </p:endCondLst>
                                        </p:cTn>
                                        <p:tgtEl>
                                          <p:sndTgt r:embed="rId2" name="Screeching Brake"/>
                                        </p:tgtEl>
                                      </p:cMediaNode>
                                    </p:audio>
                                  </p:sub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from="(-#ppt_w/2)" to="(#ppt_x)" calcmode="lin" valueType="num">
                                      <p:cBhvr>
                                        <p:cTn id="15" dur="600" fill="hold">
                                          <p:stCondLst>
                                            <p:cond delay="0"/>
                                          </p:stCondLst>
                                        </p:cTn>
                                        <p:tgtEl>
                                          <p:spTgt spid="10"/>
                                        </p:tgtEl>
                                        <p:attrNameLst>
                                          <p:attrName>ppt_x</p:attrName>
                                        </p:attrNameLst>
                                      </p:cBhvr>
                                    </p:anim>
                                    <p:anim from="0" to="-1.0" calcmode="lin" valueType="num">
                                      <p:cBhvr>
                                        <p:cTn id="16" dur="200" decel="50000" autoRev="1" fill="hold">
                                          <p:stCondLst>
                                            <p:cond delay="600"/>
                                          </p:stCondLst>
                                        </p:cTn>
                                        <p:tgtEl>
                                          <p:spTgt spid="10"/>
                                        </p:tgtEl>
                                        <p:attrNameLst>
                                          <p:attrName>xshear</p:attrName>
                                        </p:attrNameLst>
                                      </p:cBhvr>
                                    </p:anim>
                                    <p:animScale>
                                      <p:cBhvr>
                                        <p:cTn id="17" dur="200" decel="100000" autoRev="1" fill="hold">
                                          <p:stCondLst>
                                            <p:cond delay="600"/>
                                          </p:stCondLst>
                                        </p:cTn>
                                        <p:tgtEl>
                                          <p:spTgt spid="10"/>
                                        </p:tgtEl>
                                      </p:cBhvr>
                                      <p:from x="100000" y="100000"/>
                                      <p:to x="80000" y="100000"/>
                                    </p:animScale>
                                    <p:anim by="(#ppt_h/3+#ppt_w*0.1)" calcmode="lin" valueType="num">
                                      <p:cBhvr additive="sum">
                                        <p:cTn id="18" dur="200" decel="100000" autoRev="1" fill="hold">
                                          <p:stCondLst>
                                            <p:cond delay="600"/>
                                          </p:stCondLst>
                                        </p:cTn>
                                        <p:tgtEl>
                                          <p:spTgt spid="10"/>
                                        </p:tgtEl>
                                        <p:attrNameLst>
                                          <p:attrName>ppt_x</p:attrName>
                                        </p:attrNameLst>
                                      </p:cBhvr>
                                    </p:anim>
                                  </p:childTnLst>
                                  <p:subTnLst>
                                    <p:audio>
                                      <p:cMediaNode>
                                        <p:cTn display="0" masterRel="sameClick">
                                          <p:stCondLst>
                                            <p:cond evt="begin" delay="0">
                                              <p:tn val="13"/>
                                            </p:cond>
                                          </p:stCondLst>
                                          <p:endCondLst>
                                            <p:cond evt="onStopAudio" delay="0">
                                              <p:tgtEl>
                                                <p:sldTgt/>
                                              </p:tgtEl>
                                            </p:cond>
                                          </p:endCondLst>
                                        </p:cTn>
                                        <p:tgtEl>
                                          <p:sndTgt r:embed="rId2" name="Screeching Brak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rot="385548">
            <a:off x="533400" y="38100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286000" y="466725"/>
            <a:ext cx="6629400" cy="1939925"/>
          </a:xfrm>
          <a:prstGeom prst="rect">
            <a:avLst/>
          </a:prstGeom>
          <a:noFill/>
        </p:spPr>
        <p:txBody>
          <a:bodyPr>
            <a:spAutoFit/>
          </a:bodyPr>
          <a:lstStyle/>
          <a:p>
            <a:r>
              <a:rPr lang="en-US" sz="3000">
                <a:latin typeface="Calibri" pitchFamily="-111" charset="0"/>
              </a:rPr>
              <a:t>In a compound, the substance that bond together are always the same.  In addition, they always bond in the same proportions.</a:t>
            </a:r>
          </a:p>
        </p:txBody>
      </p:sp>
      <p:sp>
        <p:nvSpPr>
          <p:cNvPr id="9" name="TextBox 8"/>
          <p:cNvSpPr txBox="1">
            <a:spLocks noChangeArrowheads="1"/>
          </p:cNvSpPr>
          <p:nvPr/>
        </p:nvSpPr>
        <p:spPr bwMode="auto">
          <a:xfrm>
            <a:off x="685800" y="3124200"/>
            <a:ext cx="8229600" cy="1938338"/>
          </a:xfrm>
          <a:prstGeom prst="rect">
            <a:avLst/>
          </a:prstGeom>
          <a:noFill/>
          <a:ln w="9525">
            <a:noFill/>
            <a:miter lim="800000"/>
            <a:headEnd/>
            <a:tailEnd/>
          </a:ln>
        </p:spPr>
        <p:txBody>
          <a:bodyPr>
            <a:spAutoFit/>
          </a:bodyPr>
          <a:lstStyle/>
          <a:p>
            <a:r>
              <a:rPr lang="en-US" sz="3000">
                <a:latin typeface="Calibri" pitchFamily="-111" charset="0"/>
              </a:rPr>
              <a:t>There is no such thing as water with less hydrogen.  Each molecule of water must have exactly 2 hydrogen atoms bonded with 1 oxygen atom.  There is no way of varying this.</a:t>
            </a:r>
          </a:p>
        </p:txBody>
      </p:sp>
      <p:grpSp>
        <p:nvGrpSpPr>
          <p:cNvPr id="10" name="Group 1"/>
          <p:cNvGrpSpPr>
            <a:grpSpLocks/>
          </p:cNvGrpSpPr>
          <p:nvPr/>
        </p:nvGrpSpPr>
        <p:grpSpPr bwMode="auto">
          <a:xfrm rot="385548">
            <a:off x="6992938" y="5145088"/>
            <a:ext cx="1539875" cy="1143000"/>
            <a:chOff x="533400" y="3581400"/>
            <a:chExt cx="1539240" cy="1143000"/>
          </a:xfrm>
        </p:grpSpPr>
        <p:sp>
          <p:nvSpPr>
            <p:cNvPr id="11" name="Oval 10"/>
            <p:cNvSpPr>
              <a:spLocks noChangeArrowheads="1"/>
            </p:cNvSpPr>
            <p:nvPr/>
          </p:nvSpPr>
          <p:spPr bwMode="auto">
            <a:xfrm>
              <a:off x="745331" y="3626959"/>
              <a:ext cx="1098097" cy="1096962"/>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2" name="Oval 11"/>
            <p:cNvSpPr>
              <a:spLocks noChangeArrowheads="1"/>
            </p:cNvSpPr>
            <p:nvPr/>
          </p:nvSpPr>
          <p:spPr bwMode="auto">
            <a:xfrm>
              <a:off x="532867" y="3581150"/>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3" name="Oval 12"/>
            <p:cNvSpPr>
              <a:spLocks noChangeArrowheads="1"/>
            </p:cNvSpPr>
            <p:nvPr/>
          </p:nvSpPr>
          <p:spPr bwMode="auto">
            <a:xfrm>
              <a:off x="1605911" y="3623199"/>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4" name="Oval 13"/>
            <p:cNvSpPr>
              <a:spLocks noChangeArrowheads="1"/>
            </p:cNvSpPr>
            <p:nvPr/>
          </p:nvSpPr>
          <p:spPr bwMode="auto">
            <a:xfrm>
              <a:off x="1760429"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15" name="Oval 14"/>
            <p:cNvSpPr>
              <a:spLocks noChangeArrowheads="1"/>
            </p:cNvSpPr>
            <p:nvPr/>
          </p:nvSpPr>
          <p:spPr bwMode="auto">
            <a:xfrm>
              <a:off x="681545"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70" decel="100000"/>
                                        <p:tgtEl>
                                          <p:spTgt spid="8"/>
                                        </p:tgtEl>
                                      </p:cBhvr>
                                    </p:animEffect>
                                    <p:animScale>
                                      <p:cBhvr>
                                        <p:cTn id="8" dur="770" decel="100000"/>
                                        <p:tgtEl>
                                          <p:spTgt spid="8"/>
                                        </p:tgtEl>
                                      </p:cBhvr>
                                      <p:from x="10000" y="10000"/>
                                      <p:to x="200000" y="450000"/>
                                    </p:animScale>
                                    <p:animScale>
                                      <p:cBhvr>
                                        <p:cTn id="9" dur="1230" accel="100000" fill="hold">
                                          <p:stCondLst>
                                            <p:cond delay="770"/>
                                          </p:stCondLst>
                                        </p:cTn>
                                        <p:tgtEl>
                                          <p:spTgt spid="8"/>
                                        </p:tgtEl>
                                      </p:cBhvr>
                                      <p:from x="200000" y="450000"/>
                                      <p:to x="100000" y="100000"/>
                                    </p:animScale>
                                    <p:set>
                                      <p:cBhvr>
                                        <p:cTn id="10" dur="770" fill="hold"/>
                                        <p:tgtEl>
                                          <p:spTgt spid="8"/>
                                        </p:tgtEl>
                                        <p:attrNameLst>
                                          <p:attrName>ppt_x</p:attrName>
                                        </p:attrNameLst>
                                      </p:cBhvr>
                                      <p:to>
                                        <p:strVal val="(0.5)"/>
                                      </p:to>
                                    </p:set>
                                    <p:anim from="(0.5)" to="(#ppt_x)" calcmode="lin" valueType="num">
                                      <p:cBhvr>
                                        <p:cTn id="11" dur="1230" accel="100000" fill="hold">
                                          <p:stCondLst>
                                            <p:cond delay="770"/>
                                          </p:stCondLst>
                                        </p:cTn>
                                        <p:tgtEl>
                                          <p:spTgt spid="8"/>
                                        </p:tgtEl>
                                        <p:attrNameLst>
                                          <p:attrName>ppt_x</p:attrName>
                                        </p:attrNameLst>
                                      </p:cBhvr>
                                    </p:anim>
                                    <p:set>
                                      <p:cBhvr>
                                        <p:cTn id="12" dur="770" fill="hold"/>
                                        <p:tgtEl>
                                          <p:spTgt spid="8"/>
                                        </p:tgtEl>
                                        <p:attrNameLst>
                                          <p:attrName>ppt_y</p:attrName>
                                        </p:attrNameLst>
                                      </p:cBhvr>
                                      <p:to>
                                        <p:strVal val="(#ppt_y+0.4)"/>
                                      </p:to>
                                    </p:set>
                                    <p:anim from="(#ppt_y+0.4)" to="(#ppt_y)" calcmode="lin" valueType="num">
                                      <p:cBhvr>
                                        <p:cTn id="13" dur="1230" accel="100000" fill="hold">
                                          <p:stCondLst>
                                            <p:cond delay="770"/>
                                          </p:stCondLst>
                                        </p:cTn>
                                        <p:tgtEl>
                                          <p:spTgt spid="8"/>
                                        </p:tgtEl>
                                        <p:attrNameLst>
                                          <p:attrName>ppt_y</p:attrName>
                                        </p:attrNameLst>
                                      </p:cBhvr>
                                    </p:anim>
                                  </p:childTnLst>
                                  <p:subTnLst>
                                    <p:audio>
                                      <p:cMediaNode>
                                        <p:cTn display="0" masterRel="sameClick">
                                          <p:stCondLst>
                                            <p:cond evt="begin" delay="0">
                                              <p:tn val="5"/>
                                            </p:cond>
                                          </p:stCondLst>
                                          <p:endCondLst>
                                            <p:cond evt="onStopAudio" delay="0">
                                              <p:tgtEl>
                                                <p:sldTgt/>
                                              </p:tgtEl>
                                            </p:cond>
                                          </p:endCondLst>
                                        </p:cTn>
                                        <p:tgtEl>
                                          <p:sndTgt r:embed="rId2" name="Warp Up"/>
                                        </p:tgtEl>
                                      </p:cMediaNode>
                                    </p:audio>
                                  </p:subTnLst>
                                </p:cTn>
                              </p:par>
                            </p:childTnLst>
                          </p:cTn>
                        </p:par>
                      </p:childTnLst>
                    </p:cTn>
                  </p:par>
                  <p:par>
                    <p:cTn id="14" fill="hold">
                      <p:stCondLst>
                        <p:cond delay="indefinite"/>
                      </p:stCondLst>
                      <p:childTnLst>
                        <p:par>
                          <p:cTn id="15" fill="hold">
                            <p:stCondLst>
                              <p:cond delay="0"/>
                            </p:stCondLst>
                            <p:childTnLst>
                              <p:par>
                                <p:cTn id="16" presetID="9" presetClass="exit" presetSubtype="0" fill="hold" nodeType="clickEffect">
                                  <p:stCondLst>
                                    <p:cond delay="0"/>
                                  </p:stCondLst>
                                  <p:childTnLst>
                                    <p:animEffect transition="out" filter="dissolve">
                                      <p:cBhvr>
                                        <p:cTn id="17" dur="500"/>
                                        <p:tgtEl>
                                          <p:spTgt spid="2"/>
                                        </p:tgtEl>
                                      </p:cBhvr>
                                    </p:animEffect>
                                    <p:set>
                                      <p:cBhvr>
                                        <p:cTn id="18" dur="1" fill="hold">
                                          <p:stCondLst>
                                            <p:cond delay="499"/>
                                          </p:stCondLst>
                                        </p:cTn>
                                        <p:tgtEl>
                                          <p:spTgt spid="2"/>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3" name="Whoosh"/>
                                        </p:tgtEl>
                                      </p:cMediaNode>
                                    </p:audio>
                                  </p:subTnLst>
                                </p:cTn>
                              </p:par>
                            </p:childTnLst>
                          </p:cTn>
                        </p:par>
                        <p:par>
                          <p:cTn id="19" fill="hold">
                            <p:stCondLst>
                              <p:cond delay="500"/>
                            </p:stCondLst>
                            <p:childTnLst>
                              <p:par>
                                <p:cTn id="20" presetID="9"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subTnLst>
                                    <p:audio>
                                      <p:cMediaNode>
                                        <p:cTn display="0" masterRel="sameClick">
                                          <p:stCondLst>
                                            <p:cond evt="begin" delay="0">
                                              <p:tn val="20"/>
                                            </p:cond>
                                          </p:stCondLst>
                                          <p:endCondLst>
                                            <p:cond evt="onStopAudio" delay="0">
                                              <p:tgtEl>
                                                <p:sldTgt/>
                                              </p:tgtEl>
                                            </p:cond>
                                          </p:endCondLst>
                                        </p:cTn>
                                        <p:tgtEl>
                                          <p:sndTgt r:embed="rId3" name="Whoosh"/>
                                        </p:tgtEl>
                                      </p:cMediaNode>
                                    </p:audio>
                                  </p:subTnLst>
                                </p:cTn>
                              </p:par>
                            </p:childTnLst>
                          </p:cTn>
                        </p:par>
                        <p:par>
                          <p:cTn id="23" fill="hold">
                            <p:stCondLst>
                              <p:cond delay="1000"/>
                            </p:stCondLst>
                            <p:childTnLst>
                              <p:par>
                                <p:cTn id="24" presetID="51"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770" decel="100000"/>
                                        <p:tgtEl>
                                          <p:spTgt spid="9"/>
                                        </p:tgtEl>
                                      </p:cBhvr>
                                    </p:animEffect>
                                    <p:animScale>
                                      <p:cBhvr>
                                        <p:cTn id="27" dur="770" decel="100000"/>
                                        <p:tgtEl>
                                          <p:spTgt spid="9"/>
                                        </p:tgtEl>
                                      </p:cBhvr>
                                      <p:from x="10000" y="10000"/>
                                      <p:to x="200000" y="450000"/>
                                    </p:animScale>
                                    <p:animScale>
                                      <p:cBhvr>
                                        <p:cTn id="28" dur="1230" accel="100000" fill="hold">
                                          <p:stCondLst>
                                            <p:cond delay="770"/>
                                          </p:stCondLst>
                                        </p:cTn>
                                        <p:tgtEl>
                                          <p:spTgt spid="9"/>
                                        </p:tgtEl>
                                      </p:cBhvr>
                                      <p:from x="200000" y="450000"/>
                                      <p:to x="100000" y="100000"/>
                                    </p:animScale>
                                    <p:set>
                                      <p:cBhvr>
                                        <p:cTn id="29" dur="770" fill="hold"/>
                                        <p:tgtEl>
                                          <p:spTgt spid="9"/>
                                        </p:tgtEl>
                                        <p:attrNameLst>
                                          <p:attrName>ppt_x</p:attrName>
                                        </p:attrNameLst>
                                      </p:cBhvr>
                                      <p:to>
                                        <p:strVal val="(0.5)"/>
                                      </p:to>
                                    </p:set>
                                    <p:anim from="(0.5)" to="(#ppt_x)" calcmode="lin" valueType="num">
                                      <p:cBhvr>
                                        <p:cTn id="30" dur="1230" accel="100000" fill="hold">
                                          <p:stCondLst>
                                            <p:cond delay="770"/>
                                          </p:stCondLst>
                                        </p:cTn>
                                        <p:tgtEl>
                                          <p:spTgt spid="9"/>
                                        </p:tgtEl>
                                        <p:attrNameLst>
                                          <p:attrName>ppt_x</p:attrName>
                                        </p:attrNameLst>
                                      </p:cBhvr>
                                    </p:anim>
                                    <p:set>
                                      <p:cBhvr>
                                        <p:cTn id="31" dur="770" fill="hold"/>
                                        <p:tgtEl>
                                          <p:spTgt spid="9"/>
                                        </p:tgtEl>
                                        <p:attrNameLst>
                                          <p:attrName>ppt_y</p:attrName>
                                        </p:attrNameLst>
                                      </p:cBhvr>
                                      <p:to>
                                        <p:strVal val="(#ppt_y+0.4)"/>
                                      </p:to>
                                    </p:set>
                                    <p:anim from="(#ppt_y+0.4)" to="(#ppt_y)" calcmode="lin" valueType="num">
                                      <p:cBhvr>
                                        <p:cTn id="32" dur="1230" accel="100000" fill="hold">
                                          <p:stCondLst>
                                            <p:cond delay="770"/>
                                          </p:stCondLst>
                                        </p:cTn>
                                        <p:tgtEl>
                                          <p:spTgt spid="9"/>
                                        </p:tgtEl>
                                        <p:attrNameLst>
                                          <p:attrName>ppt_y</p:attrName>
                                        </p:attrNameLst>
                                      </p:cBhvr>
                                    </p:anim>
                                  </p:childTnLst>
                                  <p:subTnLst>
                                    <p:audio>
                                      <p:cMediaNode>
                                        <p:cTn display="0" masterRel="sameClick">
                                          <p:stCondLst>
                                            <p:cond evt="begin" delay="0">
                                              <p:tn val="24"/>
                                            </p:cond>
                                          </p:stCondLst>
                                          <p:endCondLst>
                                            <p:cond evt="onStopAudio" delay="0">
                                              <p:tgtEl>
                                                <p:sldTgt/>
                                              </p:tgtEl>
                                            </p:cond>
                                          </p:endCondLst>
                                        </p:cTn>
                                        <p:tgtEl>
                                          <p:sndTgt r:embed="rId2" name="Warp Up"/>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1"/>
          <p:cNvGrpSpPr>
            <a:grpSpLocks/>
          </p:cNvGrpSpPr>
          <p:nvPr/>
        </p:nvGrpSpPr>
        <p:grpSpPr bwMode="auto">
          <a:xfrm rot="385548">
            <a:off x="533400" y="52705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8" name="TextBox 7"/>
          <p:cNvSpPr txBox="1"/>
          <p:nvPr/>
        </p:nvSpPr>
        <p:spPr>
          <a:xfrm>
            <a:off x="2286000" y="609600"/>
            <a:ext cx="6477000" cy="2170113"/>
          </a:xfrm>
          <a:prstGeom prst="rect">
            <a:avLst/>
          </a:prstGeom>
          <a:noFill/>
        </p:spPr>
        <p:txBody>
          <a:bodyPr>
            <a:spAutoFit/>
          </a:bodyPr>
          <a:lstStyle/>
          <a:p>
            <a:r>
              <a:rPr lang="en-US" sz="2700">
                <a:latin typeface="Calibri" pitchFamily="-111" charset="0"/>
              </a:rPr>
              <a:t>Here is a short multiple choice test to see how well you have absorbed this information.  In order to work with this agency, you must be able to learn and use information quickly.</a:t>
            </a:r>
          </a:p>
        </p:txBody>
      </p:sp>
      <p:sp>
        <p:nvSpPr>
          <p:cNvPr id="34820" name="TextBox 8"/>
          <p:cNvSpPr txBox="1">
            <a:spLocks noChangeArrowheads="1"/>
          </p:cNvSpPr>
          <p:nvPr/>
        </p:nvSpPr>
        <p:spPr bwMode="auto">
          <a:xfrm>
            <a:off x="228600" y="2895600"/>
            <a:ext cx="8534400" cy="1384300"/>
          </a:xfrm>
          <a:prstGeom prst="rect">
            <a:avLst/>
          </a:prstGeom>
          <a:noFill/>
          <a:ln w="9525">
            <a:noFill/>
            <a:miter lim="800000"/>
            <a:headEnd/>
            <a:tailEnd/>
          </a:ln>
        </p:spPr>
        <p:txBody>
          <a:bodyPr>
            <a:spAutoFit/>
          </a:bodyPr>
          <a:lstStyle/>
          <a:p>
            <a:r>
              <a:rPr lang="en-US" sz="2700" b="1" u="sng">
                <a:latin typeface="Bookman Old Style" pitchFamily="-111" charset="0"/>
              </a:rPr>
              <a:t>Question 1</a:t>
            </a:r>
          </a:p>
          <a:p>
            <a:r>
              <a:rPr lang="en-US" sz="2700">
                <a:latin typeface="Bookman Old Style" pitchFamily="-111" charset="0"/>
              </a:rPr>
              <a:t>What is it called when two or more DIFFERENT types of atoms bond together?</a:t>
            </a:r>
          </a:p>
        </p:txBody>
      </p:sp>
      <p:sp>
        <p:nvSpPr>
          <p:cNvPr id="10" name="TextBox 9"/>
          <p:cNvSpPr txBox="1"/>
          <p:nvPr/>
        </p:nvSpPr>
        <p:spPr>
          <a:xfrm>
            <a:off x="228600" y="4929188"/>
            <a:ext cx="8534400" cy="1492250"/>
          </a:xfrm>
          <a:prstGeom prst="rect">
            <a:avLst/>
          </a:prstGeom>
          <a:noFill/>
        </p:spPr>
        <p:txBody>
          <a:bodyPr>
            <a:spAutoFit/>
          </a:bodyPr>
          <a:lstStyle/>
          <a:p>
            <a:pPr marL="514350" indent="-514350">
              <a:spcAft>
                <a:spcPts val="600"/>
              </a:spcAft>
              <a:buFontTx/>
              <a:buAutoNum type="alphaUcPeriod"/>
            </a:pPr>
            <a:r>
              <a:rPr lang="en-US" sz="2700">
                <a:latin typeface="Bookman Old Style" pitchFamily="-111" charset="0"/>
                <a:hlinkClick r:id="rId2" action="ppaction://hlinksldjump"/>
              </a:rPr>
              <a:t>an element</a:t>
            </a:r>
            <a:r>
              <a:rPr lang="en-US" sz="2700">
                <a:latin typeface="Bookman Old Style" pitchFamily="-111" charset="0"/>
              </a:rPr>
              <a:t>						B. </a:t>
            </a:r>
            <a:r>
              <a:rPr lang="en-US" sz="2700">
                <a:latin typeface="Bookman Old Style" pitchFamily="-111" charset="0"/>
                <a:hlinkClick r:id="rId3" action="ppaction://hlinksldjump"/>
              </a:rPr>
              <a:t>a compound</a:t>
            </a:r>
            <a:endParaRPr lang="en-US" sz="2700">
              <a:latin typeface="Bookman Old Style" pitchFamily="-111" charset="0"/>
            </a:endParaRPr>
          </a:p>
          <a:p>
            <a:pPr marL="514350" indent="-514350">
              <a:spcAft>
                <a:spcPts val="600"/>
              </a:spcAft>
            </a:pPr>
            <a:endParaRPr lang="en-US" sz="2700">
              <a:latin typeface="Bookman Old Style" pitchFamily="-111" charset="0"/>
            </a:endParaRPr>
          </a:p>
          <a:p>
            <a:pPr marL="514350" indent="-514350">
              <a:spcAft>
                <a:spcPts val="3600"/>
              </a:spcAft>
            </a:pPr>
            <a:r>
              <a:rPr lang="en-US" sz="2700">
                <a:latin typeface="Bookman Old Style" pitchFamily="-111" charset="0"/>
              </a:rPr>
              <a:t>C. </a:t>
            </a:r>
            <a:r>
              <a:rPr lang="en-US" sz="2700">
                <a:latin typeface="Bookman Old Style" pitchFamily="-111" charset="0"/>
                <a:hlinkClick r:id="rId2" action="ppaction://hlinksldjump"/>
              </a:rPr>
              <a:t>a mixture</a:t>
            </a:r>
            <a:r>
              <a:rPr lang="en-US" sz="2700">
                <a:latin typeface="Bookman Old Style" pitchFamily="-111" charset="0"/>
              </a:rPr>
              <a:t>							D.	</a:t>
            </a:r>
            <a:r>
              <a:rPr lang="en-US" sz="2700">
                <a:latin typeface="Bookman Old Style" pitchFamily="-111" charset="0"/>
                <a:hlinkClick r:id="rId2" action="ppaction://hlinksldjump"/>
              </a:rPr>
              <a:t>molecule</a:t>
            </a:r>
            <a:endParaRPr lang="en-US" sz="2700">
              <a:latin typeface="Bookman Old Style" pitchFamily="-111"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Box 1"/>
          <p:cNvSpPr txBox="1">
            <a:spLocks noChangeArrowheads="1"/>
          </p:cNvSpPr>
          <p:nvPr/>
        </p:nvSpPr>
        <p:spPr bwMode="auto">
          <a:xfrm>
            <a:off x="685800" y="1143000"/>
            <a:ext cx="8001000" cy="3232150"/>
          </a:xfrm>
          <a:prstGeom prst="rect">
            <a:avLst/>
          </a:prstGeom>
          <a:noFill/>
          <a:ln w="9525">
            <a:noFill/>
            <a:miter lim="800000"/>
            <a:headEnd/>
            <a:tailEnd/>
          </a:ln>
        </p:spPr>
        <p:txBody>
          <a:bodyPr>
            <a:spAutoFit/>
          </a:bodyPr>
          <a:lstStyle/>
          <a:p>
            <a:pPr algn="ctr"/>
            <a:r>
              <a:rPr lang="en-US" sz="6800">
                <a:latin typeface="Bookman Old Style" pitchFamily="-111" charset="0"/>
              </a:rPr>
              <a:t>That is incorrect.  </a:t>
            </a:r>
          </a:p>
          <a:p>
            <a:pPr algn="ctr"/>
            <a:endParaRPr lang="en-US" sz="6800">
              <a:latin typeface="Bookman Old Style" pitchFamily="-111" charset="0"/>
            </a:endParaRPr>
          </a:p>
          <a:p>
            <a:pPr algn="ctr"/>
            <a:r>
              <a:rPr lang="en-US" sz="6800">
                <a:latin typeface="Bookman Old Style" pitchFamily="-111" charset="0"/>
                <a:hlinkClick r:id="rId3" action="ppaction://hlinksldjump"/>
              </a:rPr>
              <a:t>Try again</a:t>
            </a:r>
            <a:r>
              <a:rPr lang="en-US" sz="6800">
                <a:latin typeface="Bookman Old Style" pitchFamily="-111"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5842"/>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Bubbles"/>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Box 1"/>
          <p:cNvSpPr txBox="1">
            <a:spLocks noChangeArrowheads="1"/>
          </p:cNvSpPr>
          <p:nvPr/>
        </p:nvSpPr>
        <p:spPr bwMode="auto">
          <a:xfrm>
            <a:off x="457200" y="762000"/>
            <a:ext cx="8305800" cy="5754688"/>
          </a:xfrm>
          <a:prstGeom prst="rect">
            <a:avLst/>
          </a:prstGeom>
          <a:noFill/>
          <a:ln w="9525">
            <a:noFill/>
            <a:miter lim="800000"/>
            <a:headEnd/>
            <a:tailEnd/>
          </a:ln>
        </p:spPr>
        <p:txBody>
          <a:bodyPr>
            <a:spAutoFit/>
          </a:bodyPr>
          <a:lstStyle/>
          <a:p>
            <a:pPr algn="ctr"/>
            <a:r>
              <a:rPr lang="en-US" sz="7800">
                <a:latin typeface="Bookman Old Style" pitchFamily="-111" charset="0"/>
              </a:rPr>
              <a:t>That’s correct!</a:t>
            </a:r>
          </a:p>
          <a:p>
            <a:pPr algn="ctr"/>
            <a:r>
              <a:rPr lang="en-US" sz="7800">
                <a:latin typeface="Bookman Old Style" pitchFamily="-111" charset="0"/>
              </a:rPr>
              <a:t>  </a:t>
            </a:r>
            <a:r>
              <a:rPr lang="en-US" sz="5100">
                <a:latin typeface="Bookman Old Style" pitchFamily="-111" charset="0"/>
              </a:rPr>
              <a:t>In a compound there are DIFFERENT types of atoms bonded together</a:t>
            </a:r>
          </a:p>
          <a:p>
            <a:pPr algn="ctr"/>
            <a:endParaRPr lang="en-US" sz="2200">
              <a:latin typeface="Bookman Old Style" pitchFamily="-111" charset="0"/>
            </a:endParaRPr>
          </a:p>
          <a:p>
            <a:pPr algn="ctr"/>
            <a:endParaRPr lang="en-US" sz="2200">
              <a:latin typeface="Bookman Old Style" pitchFamily="-111" charset="0"/>
            </a:endParaRPr>
          </a:p>
          <a:p>
            <a:pPr algn="ctr"/>
            <a:r>
              <a:rPr lang="en-US" sz="2200">
                <a:latin typeface="Bookman Old Style" pitchFamily="-111" charset="0"/>
              </a:rPr>
              <a:t>If you were thinking molecule, remember that a molecule is two or more atoms bonded together.  Those atoms could be the same (an element) or different (a compound).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6866"/>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1"/>
          <p:cNvGrpSpPr>
            <a:grpSpLocks/>
          </p:cNvGrpSpPr>
          <p:nvPr/>
        </p:nvGrpSpPr>
        <p:grpSpPr bwMode="auto">
          <a:xfrm rot="385548">
            <a:off x="533400" y="52705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37891" name="TextBox 8"/>
          <p:cNvSpPr txBox="1">
            <a:spLocks noChangeArrowheads="1"/>
          </p:cNvSpPr>
          <p:nvPr/>
        </p:nvSpPr>
        <p:spPr bwMode="auto">
          <a:xfrm>
            <a:off x="228600" y="1981200"/>
            <a:ext cx="8534400" cy="2478088"/>
          </a:xfrm>
          <a:prstGeom prst="rect">
            <a:avLst/>
          </a:prstGeom>
          <a:noFill/>
          <a:ln w="9525">
            <a:noFill/>
            <a:miter lim="800000"/>
            <a:headEnd/>
            <a:tailEnd/>
          </a:ln>
        </p:spPr>
        <p:txBody>
          <a:bodyPr>
            <a:spAutoFit/>
          </a:bodyPr>
          <a:lstStyle/>
          <a:p>
            <a:r>
              <a:rPr lang="en-US" sz="3100" b="1" u="sng">
                <a:latin typeface="Bookman Old Style" pitchFamily="-111" charset="0"/>
              </a:rPr>
              <a:t>Question 2</a:t>
            </a:r>
          </a:p>
          <a:p>
            <a:r>
              <a:rPr lang="en-US" sz="3100">
                <a:latin typeface="Bookman Old Style" pitchFamily="-111" charset="0"/>
              </a:rPr>
              <a:t>What do you call a combination of different substance that remain the same substances and can be separated by physical means?</a:t>
            </a:r>
          </a:p>
        </p:txBody>
      </p:sp>
      <p:sp>
        <p:nvSpPr>
          <p:cNvPr id="10" name="TextBox 9"/>
          <p:cNvSpPr txBox="1"/>
          <p:nvPr/>
        </p:nvSpPr>
        <p:spPr>
          <a:xfrm>
            <a:off x="228600" y="4929188"/>
            <a:ext cx="8534400" cy="1492250"/>
          </a:xfrm>
          <a:prstGeom prst="rect">
            <a:avLst/>
          </a:prstGeom>
          <a:noFill/>
        </p:spPr>
        <p:txBody>
          <a:bodyPr>
            <a:spAutoFit/>
          </a:bodyPr>
          <a:lstStyle/>
          <a:p>
            <a:pPr marL="514350" indent="-514350">
              <a:spcAft>
                <a:spcPts val="600"/>
              </a:spcAft>
              <a:buFontTx/>
              <a:buAutoNum type="alphaUcPeriod"/>
            </a:pPr>
            <a:r>
              <a:rPr lang="en-US" sz="2700">
                <a:latin typeface="Bookman Old Style" pitchFamily="-111" charset="0"/>
                <a:hlinkClick r:id="rId2" action="ppaction://hlinksldjump"/>
              </a:rPr>
              <a:t>an element</a:t>
            </a:r>
            <a:r>
              <a:rPr lang="en-US" sz="2700">
                <a:latin typeface="Bookman Old Style" pitchFamily="-111" charset="0"/>
              </a:rPr>
              <a:t>						B. </a:t>
            </a:r>
            <a:r>
              <a:rPr lang="en-US" sz="2700">
                <a:latin typeface="Bookman Old Style" pitchFamily="-111" charset="0"/>
                <a:hlinkClick r:id="rId2" action="ppaction://hlinksldjump"/>
              </a:rPr>
              <a:t>a compound</a:t>
            </a:r>
            <a:endParaRPr lang="en-US" sz="2700">
              <a:latin typeface="Bookman Old Style" pitchFamily="-111" charset="0"/>
            </a:endParaRPr>
          </a:p>
          <a:p>
            <a:pPr marL="514350" indent="-514350">
              <a:spcAft>
                <a:spcPts val="600"/>
              </a:spcAft>
            </a:pPr>
            <a:endParaRPr lang="en-US" sz="2700">
              <a:latin typeface="Bookman Old Style" pitchFamily="-111" charset="0"/>
            </a:endParaRPr>
          </a:p>
          <a:p>
            <a:pPr marL="514350" indent="-514350">
              <a:spcAft>
                <a:spcPts val="3600"/>
              </a:spcAft>
            </a:pPr>
            <a:r>
              <a:rPr lang="en-US" sz="2700">
                <a:latin typeface="Bookman Old Style" pitchFamily="-111" charset="0"/>
              </a:rPr>
              <a:t>C. </a:t>
            </a:r>
            <a:r>
              <a:rPr lang="en-US" sz="2700">
                <a:latin typeface="Bookman Old Style" pitchFamily="-111" charset="0"/>
                <a:hlinkClick r:id="rId3" action="ppaction://hlinksldjump"/>
              </a:rPr>
              <a:t>a mixture</a:t>
            </a:r>
            <a:r>
              <a:rPr lang="en-US" sz="2700">
                <a:latin typeface="Bookman Old Style" pitchFamily="-111" charset="0"/>
              </a:rPr>
              <a:t>							D.	</a:t>
            </a:r>
            <a:r>
              <a:rPr lang="en-US" sz="2700">
                <a:latin typeface="Bookman Old Style" pitchFamily="-111" charset="0"/>
                <a:hlinkClick r:id="rId2" action="ppaction://hlinksldjump"/>
              </a:rPr>
              <a:t>molecule</a:t>
            </a:r>
            <a:endParaRPr lang="en-US" sz="2700">
              <a:latin typeface="Bookman Old Style" pitchFamily="-111"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685800" y="1143000"/>
            <a:ext cx="8001000" cy="3232150"/>
          </a:xfrm>
          <a:prstGeom prst="rect">
            <a:avLst/>
          </a:prstGeom>
          <a:noFill/>
          <a:ln w="9525">
            <a:noFill/>
            <a:miter lim="800000"/>
            <a:headEnd/>
            <a:tailEnd/>
          </a:ln>
        </p:spPr>
        <p:txBody>
          <a:bodyPr>
            <a:spAutoFit/>
          </a:bodyPr>
          <a:lstStyle/>
          <a:p>
            <a:pPr algn="ctr"/>
            <a:r>
              <a:rPr lang="en-US" sz="6800">
                <a:latin typeface="Bookman Old Style" pitchFamily="-111" charset="0"/>
              </a:rPr>
              <a:t>That is incorrect.  </a:t>
            </a:r>
          </a:p>
          <a:p>
            <a:pPr algn="ctr"/>
            <a:endParaRPr lang="en-US" sz="6800">
              <a:latin typeface="Bookman Old Style" pitchFamily="-111" charset="0"/>
            </a:endParaRPr>
          </a:p>
          <a:p>
            <a:pPr algn="ctr"/>
            <a:r>
              <a:rPr lang="en-US" sz="6800">
                <a:latin typeface="Bookman Old Style" pitchFamily="-111" charset="0"/>
                <a:hlinkClick r:id="rId3" action="ppaction://hlinksldjump"/>
              </a:rPr>
              <a:t>Try again</a:t>
            </a:r>
            <a:r>
              <a:rPr lang="en-US" sz="6800">
                <a:latin typeface="Bookman Old Style" pitchFamily="-111"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8914"/>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Bubbles"/>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Box 1"/>
          <p:cNvSpPr txBox="1">
            <a:spLocks noChangeArrowheads="1"/>
          </p:cNvSpPr>
          <p:nvPr/>
        </p:nvSpPr>
        <p:spPr bwMode="auto">
          <a:xfrm>
            <a:off x="457200" y="762000"/>
            <a:ext cx="8305800" cy="4848225"/>
          </a:xfrm>
          <a:prstGeom prst="rect">
            <a:avLst/>
          </a:prstGeom>
          <a:noFill/>
          <a:ln w="9525">
            <a:noFill/>
            <a:miter lim="800000"/>
            <a:headEnd/>
            <a:tailEnd/>
          </a:ln>
        </p:spPr>
        <p:txBody>
          <a:bodyPr>
            <a:spAutoFit/>
          </a:bodyPr>
          <a:lstStyle/>
          <a:p>
            <a:pPr algn="ctr"/>
            <a:r>
              <a:rPr lang="en-US" sz="7800">
                <a:latin typeface="Bookman Old Style" pitchFamily="-111" charset="0"/>
              </a:rPr>
              <a:t>That’s correct!</a:t>
            </a:r>
          </a:p>
          <a:p>
            <a:pPr algn="ctr"/>
            <a:r>
              <a:rPr lang="en-US" sz="7800">
                <a:latin typeface="Bookman Old Style" pitchFamily="-111" charset="0"/>
              </a:rPr>
              <a:t>  </a:t>
            </a:r>
            <a:r>
              <a:rPr lang="en-US" sz="5100">
                <a:latin typeface="Bookman Old Style" pitchFamily="-111" charset="0"/>
              </a:rPr>
              <a:t>In a mixture the substances are combined, but are NOT bonded together.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9938"/>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2" name="Group 1"/>
          <p:cNvGrpSpPr>
            <a:grpSpLocks/>
          </p:cNvGrpSpPr>
          <p:nvPr/>
        </p:nvGrpSpPr>
        <p:grpSpPr bwMode="auto">
          <a:xfrm rot="385548">
            <a:off x="533400" y="52705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40963" name="TextBox 8"/>
          <p:cNvSpPr txBox="1">
            <a:spLocks noChangeArrowheads="1"/>
          </p:cNvSpPr>
          <p:nvPr/>
        </p:nvSpPr>
        <p:spPr bwMode="auto">
          <a:xfrm>
            <a:off x="228600" y="2133600"/>
            <a:ext cx="8534400" cy="1524000"/>
          </a:xfrm>
          <a:prstGeom prst="rect">
            <a:avLst/>
          </a:prstGeom>
          <a:noFill/>
          <a:ln w="9525">
            <a:noFill/>
            <a:miter lim="800000"/>
            <a:headEnd/>
            <a:tailEnd/>
          </a:ln>
        </p:spPr>
        <p:txBody>
          <a:bodyPr>
            <a:spAutoFit/>
          </a:bodyPr>
          <a:lstStyle/>
          <a:p>
            <a:r>
              <a:rPr lang="en-US" sz="3100" b="1" u="sng">
                <a:latin typeface="Bookman Old Style" pitchFamily="-111" charset="0"/>
              </a:rPr>
              <a:t>Question 3</a:t>
            </a:r>
          </a:p>
          <a:p>
            <a:r>
              <a:rPr lang="en-US" sz="3100">
                <a:latin typeface="Bookman Old Style" pitchFamily="-111" charset="0"/>
              </a:rPr>
              <a:t>What do you call it when two or more of the SAME TYPE of atom bond together?</a:t>
            </a:r>
          </a:p>
        </p:txBody>
      </p:sp>
      <p:sp>
        <p:nvSpPr>
          <p:cNvPr id="10" name="TextBox 9"/>
          <p:cNvSpPr txBox="1"/>
          <p:nvPr/>
        </p:nvSpPr>
        <p:spPr>
          <a:xfrm>
            <a:off x="228600" y="4929188"/>
            <a:ext cx="8534400" cy="1492250"/>
          </a:xfrm>
          <a:prstGeom prst="rect">
            <a:avLst/>
          </a:prstGeom>
          <a:noFill/>
        </p:spPr>
        <p:txBody>
          <a:bodyPr>
            <a:spAutoFit/>
          </a:bodyPr>
          <a:lstStyle/>
          <a:p>
            <a:pPr marL="514350" indent="-514350">
              <a:spcAft>
                <a:spcPts val="600"/>
              </a:spcAft>
              <a:buFontTx/>
              <a:buAutoNum type="alphaUcPeriod"/>
            </a:pPr>
            <a:r>
              <a:rPr lang="en-US" sz="2700">
                <a:latin typeface="Bookman Old Style" pitchFamily="-111" charset="0"/>
                <a:hlinkClick r:id="rId2" action="ppaction://hlinksldjump"/>
              </a:rPr>
              <a:t>an element</a:t>
            </a:r>
            <a:r>
              <a:rPr lang="en-US" sz="2700">
                <a:latin typeface="Bookman Old Style" pitchFamily="-111" charset="0"/>
              </a:rPr>
              <a:t>						B. </a:t>
            </a:r>
            <a:r>
              <a:rPr lang="en-US" sz="2700">
                <a:latin typeface="Bookman Old Style" pitchFamily="-111" charset="0"/>
                <a:hlinkClick r:id="rId3" action="ppaction://hlinksldjump"/>
              </a:rPr>
              <a:t>a compound</a:t>
            </a:r>
            <a:endParaRPr lang="en-US" sz="2700">
              <a:latin typeface="Bookman Old Style" pitchFamily="-111" charset="0"/>
            </a:endParaRPr>
          </a:p>
          <a:p>
            <a:pPr marL="514350" indent="-514350">
              <a:spcAft>
                <a:spcPts val="600"/>
              </a:spcAft>
            </a:pPr>
            <a:endParaRPr lang="en-US" sz="2700">
              <a:latin typeface="Bookman Old Style" pitchFamily="-111" charset="0"/>
            </a:endParaRPr>
          </a:p>
          <a:p>
            <a:pPr marL="514350" indent="-514350">
              <a:spcAft>
                <a:spcPts val="3600"/>
              </a:spcAft>
            </a:pPr>
            <a:r>
              <a:rPr lang="en-US" sz="2700">
                <a:latin typeface="Bookman Old Style" pitchFamily="-111" charset="0"/>
              </a:rPr>
              <a:t>C. </a:t>
            </a:r>
            <a:r>
              <a:rPr lang="en-US" sz="2700">
                <a:latin typeface="Bookman Old Style" pitchFamily="-111" charset="0"/>
                <a:hlinkClick r:id="rId3" action="ppaction://hlinksldjump"/>
              </a:rPr>
              <a:t>a mixture</a:t>
            </a:r>
            <a:r>
              <a:rPr lang="en-US" sz="2700">
                <a:latin typeface="Bookman Old Style" pitchFamily="-111" charset="0"/>
              </a:rPr>
              <a:t>							D.	</a:t>
            </a:r>
            <a:r>
              <a:rPr lang="en-US" sz="2700">
                <a:latin typeface="Bookman Old Style" pitchFamily="-111" charset="0"/>
                <a:hlinkClick r:id="rId3" action="ppaction://hlinksldjump"/>
              </a:rPr>
              <a:t>molecule</a:t>
            </a:r>
            <a:endParaRPr lang="en-US" sz="2700">
              <a:latin typeface="Bookman Old Style" pitchFamily="-111"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Box 1"/>
          <p:cNvSpPr txBox="1">
            <a:spLocks noChangeArrowheads="1"/>
          </p:cNvSpPr>
          <p:nvPr/>
        </p:nvSpPr>
        <p:spPr bwMode="auto">
          <a:xfrm>
            <a:off x="685800" y="1143000"/>
            <a:ext cx="8001000" cy="3232150"/>
          </a:xfrm>
          <a:prstGeom prst="rect">
            <a:avLst/>
          </a:prstGeom>
          <a:noFill/>
          <a:ln w="9525">
            <a:noFill/>
            <a:miter lim="800000"/>
            <a:headEnd/>
            <a:tailEnd/>
          </a:ln>
        </p:spPr>
        <p:txBody>
          <a:bodyPr>
            <a:spAutoFit/>
          </a:bodyPr>
          <a:lstStyle/>
          <a:p>
            <a:pPr algn="ctr"/>
            <a:r>
              <a:rPr lang="en-US" sz="6800">
                <a:latin typeface="Bookman Old Style" pitchFamily="-111" charset="0"/>
              </a:rPr>
              <a:t>That is incorrect.  </a:t>
            </a:r>
          </a:p>
          <a:p>
            <a:pPr algn="ctr"/>
            <a:endParaRPr lang="en-US" sz="6800">
              <a:latin typeface="Bookman Old Style" pitchFamily="-111" charset="0"/>
            </a:endParaRPr>
          </a:p>
          <a:p>
            <a:pPr algn="ctr"/>
            <a:r>
              <a:rPr lang="en-US" sz="6800">
                <a:latin typeface="Bookman Old Style" pitchFamily="-111" charset="0"/>
                <a:hlinkClick r:id="rId3" action="ppaction://hlinksldjump"/>
              </a:rPr>
              <a:t>Try again</a:t>
            </a:r>
            <a:r>
              <a:rPr lang="en-US" sz="6800">
                <a:latin typeface="Bookman Old Style" pitchFamily="-111"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1986"/>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Bubbles"/>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Box 1"/>
          <p:cNvSpPr txBox="1">
            <a:spLocks noChangeArrowheads="1"/>
          </p:cNvSpPr>
          <p:nvPr/>
        </p:nvSpPr>
        <p:spPr bwMode="auto">
          <a:xfrm>
            <a:off x="457200" y="762000"/>
            <a:ext cx="8305800" cy="5632450"/>
          </a:xfrm>
          <a:prstGeom prst="rect">
            <a:avLst/>
          </a:prstGeom>
          <a:noFill/>
          <a:ln w="9525">
            <a:noFill/>
            <a:miter lim="800000"/>
            <a:headEnd/>
            <a:tailEnd/>
          </a:ln>
        </p:spPr>
        <p:txBody>
          <a:bodyPr>
            <a:spAutoFit/>
          </a:bodyPr>
          <a:lstStyle/>
          <a:p>
            <a:pPr algn="ctr"/>
            <a:r>
              <a:rPr lang="en-US" sz="7800">
                <a:latin typeface="Bookman Old Style" pitchFamily="-111" charset="0"/>
              </a:rPr>
              <a:t>That’s correct!</a:t>
            </a:r>
          </a:p>
          <a:p>
            <a:pPr algn="ctr"/>
            <a:r>
              <a:rPr lang="en-US" sz="7800">
                <a:latin typeface="Bookman Old Style" pitchFamily="-111" charset="0"/>
              </a:rPr>
              <a:t>  </a:t>
            </a:r>
            <a:r>
              <a:rPr lang="en-US" sz="5100">
                <a:latin typeface="Bookman Old Style" pitchFamily="-111" charset="0"/>
              </a:rPr>
              <a:t>There may be millions and millions of atoms bonded together, but each is the SAME TYPE of atom.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Group 1"/>
          <p:cNvGrpSpPr>
            <a:grpSpLocks/>
          </p:cNvGrpSpPr>
          <p:nvPr/>
        </p:nvGrpSpPr>
        <p:grpSpPr bwMode="auto">
          <a:xfrm rot="385548">
            <a:off x="533400" y="52705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44035" name="TextBox 8"/>
          <p:cNvSpPr txBox="1">
            <a:spLocks noChangeArrowheads="1"/>
          </p:cNvSpPr>
          <p:nvPr/>
        </p:nvSpPr>
        <p:spPr bwMode="auto">
          <a:xfrm>
            <a:off x="228600" y="2133600"/>
            <a:ext cx="8534400" cy="1524000"/>
          </a:xfrm>
          <a:prstGeom prst="rect">
            <a:avLst/>
          </a:prstGeom>
          <a:noFill/>
          <a:ln w="9525">
            <a:noFill/>
            <a:miter lim="800000"/>
            <a:headEnd/>
            <a:tailEnd/>
          </a:ln>
        </p:spPr>
        <p:txBody>
          <a:bodyPr>
            <a:spAutoFit/>
          </a:bodyPr>
          <a:lstStyle/>
          <a:p>
            <a:r>
              <a:rPr lang="en-US" sz="3100" b="1" u="sng">
                <a:latin typeface="Bookman Old Style" pitchFamily="-111" charset="0"/>
              </a:rPr>
              <a:t>Question 4</a:t>
            </a:r>
          </a:p>
          <a:p>
            <a:endParaRPr lang="en-US" sz="3100">
              <a:latin typeface="Bookman Old Style" pitchFamily="-111" charset="0"/>
            </a:endParaRPr>
          </a:p>
          <a:p>
            <a:r>
              <a:rPr lang="en-US" sz="3100">
                <a:latin typeface="Bookman Old Style" pitchFamily="-111" charset="0"/>
              </a:rPr>
              <a:t>Pure gold is an example of ….</a:t>
            </a:r>
          </a:p>
        </p:txBody>
      </p:sp>
      <p:sp>
        <p:nvSpPr>
          <p:cNvPr id="10" name="TextBox 9"/>
          <p:cNvSpPr txBox="1"/>
          <p:nvPr/>
        </p:nvSpPr>
        <p:spPr>
          <a:xfrm>
            <a:off x="228600" y="4929188"/>
            <a:ext cx="8534400" cy="1492250"/>
          </a:xfrm>
          <a:prstGeom prst="rect">
            <a:avLst/>
          </a:prstGeom>
          <a:noFill/>
        </p:spPr>
        <p:txBody>
          <a:bodyPr>
            <a:spAutoFit/>
          </a:bodyPr>
          <a:lstStyle/>
          <a:p>
            <a:pPr marL="514350" indent="-514350">
              <a:spcAft>
                <a:spcPts val="600"/>
              </a:spcAft>
              <a:buFontTx/>
              <a:buAutoNum type="alphaUcPeriod"/>
            </a:pPr>
            <a:r>
              <a:rPr lang="en-US" sz="2700">
                <a:latin typeface="Bookman Old Style" pitchFamily="-111" charset="0"/>
                <a:hlinkClick r:id="rId2" action="ppaction://hlinksldjump"/>
              </a:rPr>
              <a:t>an element</a:t>
            </a:r>
            <a:r>
              <a:rPr lang="en-US" sz="2700">
                <a:latin typeface="Bookman Old Style" pitchFamily="-111" charset="0"/>
              </a:rPr>
              <a:t>						B.</a:t>
            </a:r>
            <a:r>
              <a:rPr lang="en-US" sz="2700">
                <a:latin typeface="Bookman Old Style" pitchFamily="-111" charset="0"/>
                <a:hlinkClick r:id="rId3" action="ppaction://hlinksldjump"/>
              </a:rPr>
              <a:t> a compound</a:t>
            </a:r>
            <a:endParaRPr lang="en-US" sz="2700">
              <a:latin typeface="Bookman Old Style" pitchFamily="-111" charset="0"/>
            </a:endParaRPr>
          </a:p>
          <a:p>
            <a:pPr marL="514350" indent="-514350">
              <a:spcAft>
                <a:spcPts val="600"/>
              </a:spcAft>
            </a:pPr>
            <a:endParaRPr lang="en-US" sz="2700">
              <a:latin typeface="Bookman Old Style" pitchFamily="-111" charset="0"/>
            </a:endParaRPr>
          </a:p>
          <a:p>
            <a:pPr marL="514350" indent="-514350">
              <a:spcAft>
                <a:spcPts val="3600"/>
              </a:spcAft>
            </a:pPr>
            <a:r>
              <a:rPr lang="en-US" sz="2700">
                <a:latin typeface="Bookman Old Style" pitchFamily="-111" charset="0"/>
              </a:rPr>
              <a:t>C. </a:t>
            </a:r>
            <a:r>
              <a:rPr lang="en-US" sz="2700">
                <a:latin typeface="Bookman Old Style" pitchFamily="-111" charset="0"/>
                <a:hlinkClick r:id="rId3" action="ppaction://hlinksldjump"/>
              </a:rPr>
              <a:t>a mixture	</a:t>
            </a:r>
            <a:r>
              <a:rPr lang="en-US" sz="2700">
                <a:latin typeface="Bookman Old Style" pitchFamily="-111" charset="0"/>
              </a:rPr>
              <a:t>						D.	</a:t>
            </a:r>
            <a:r>
              <a:rPr lang="en-US" sz="2700">
                <a:latin typeface="Bookman Old Style" pitchFamily="-111" charset="0"/>
                <a:hlinkClick r:id="rId3" action="ppaction://hlinksldjump"/>
              </a:rPr>
              <a:t>molecule</a:t>
            </a:r>
            <a:endParaRPr lang="en-US" sz="2700">
              <a:latin typeface="Bookman Old Style" pitchFamily="-111"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1"/>
          <p:cNvSpPr txBox="1">
            <a:spLocks noChangeArrowheads="1"/>
          </p:cNvSpPr>
          <p:nvPr/>
        </p:nvSpPr>
        <p:spPr bwMode="auto">
          <a:xfrm>
            <a:off x="685800" y="1143000"/>
            <a:ext cx="8001000" cy="3232150"/>
          </a:xfrm>
          <a:prstGeom prst="rect">
            <a:avLst/>
          </a:prstGeom>
          <a:noFill/>
          <a:ln w="9525">
            <a:noFill/>
            <a:miter lim="800000"/>
            <a:headEnd/>
            <a:tailEnd/>
          </a:ln>
        </p:spPr>
        <p:txBody>
          <a:bodyPr>
            <a:spAutoFit/>
          </a:bodyPr>
          <a:lstStyle/>
          <a:p>
            <a:pPr algn="ctr"/>
            <a:r>
              <a:rPr lang="en-US" sz="6800">
                <a:latin typeface="Bookman Old Style" pitchFamily="-111" charset="0"/>
              </a:rPr>
              <a:t>That is incorrect.  </a:t>
            </a:r>
          </a:p>
          <a:p>
            <a:pPr algn="ctr"/>
            <a:endParaRPr lang="en-US" sz="6800">
              <a:latin typeface="Bookman Old Style" pitchFamily="-111" charset="0"/>
            </a:endParaRPr>
          </a:p>
          <a:p>
            <a:pPr algn="ctr"/>
            <a:r>
              <a:rPr lang="en-US" sz="6800">
                <a:latin typeface="Bookman Old Style" pitchFamily="-111" charset="0"/>
                <a:hlinkClick r:id="rId3" action="ppaction://hlinksldjump"/>
              </a:rPr>
              <a:t>Try again</a:t>
            </a:r>
            <a:r>
              <a:rPr lang="en-US" sz="6800">
                <a:latin typeface="Bookman Old Style" pitchFamily="-111"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5058"/>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Bubbles"/>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1"/>
          <p:cNvSpPr txBox="1">
            <a:spLocks noChangeArrowheads="1"/>
          </p:cNvSpPr>
          <p:nvPr/>
        </p:nvSpPr>
        <p:spPr bwMode="auto">
          <a:xfrm>
            <a:off x="457200" y="762000"/>
            <a:ext cx="8305800" cy="4586288"/>
          </a:xfrm>
          <a:prstGeom prst="rect">
            <a:avLst/>
          </a:prstGeom>
          <a:noFill/>
          <a:ln w="9525">
            <a:noFill/>
            <a:miter lim="800000"/>
            <a:headEnd/>
            <a:tailEnd/>
          </a:ln>
        </p:spPr>
        <p:txBody>
          <a:bodyPr>
            <a:spAutoFit/>
          </a:bodyPr>
          <a:lstStyle/>
          <a:p>
            <a:pPr algn="ctr"/>
            <a:r>
              <a:rPr lang="en-US" sz="7800">
                <a:latin typeface="Bookman Old Style" pitchFamily="-111" charset="0"/>
              </a:rPr>
              <a:t>That’s correct!</a:t>
            </a:r>
          </a:p>
          <a:p>
            <a:pPr algn="ctr"/>
            <a:r>
              <a:rPr lang="en-US" sz="7800">
                <a:latin typeface="Bookman Old Style" pitchFamily="-111" charset="0"/>
              </a:rPr>
              <a:t>  </a:t>
            </a:r>
            <a:r>
              <a:rPr lang="en-US" sz="3400">
                <a:latin typeface="Bookman Old Style" pitchFamily="-111" charset="0"/>
              </a:rPr>
              <a:t>Although there may be millions and millions of gold atoms bonded together in even a small piece of gold, if it is PURE gold, then every atom is the SAME TYPE of atom (gold atoms).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6082"/>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Group 1"/>
          <p:cNvGrpSpPr>
            <a:grpSpLocks/>
          </p:cNvGrpSpPr>
          <p:nvPr/>
        </p:nvGrpSpPr>
        <p:grpSpPr bwMode="auto">
          <a:xfrm rot="385548">
            <a:off x="533400" y="527050"/>
            <a:ext cx="1539875" cy="1143000"/>
            <a:chOff x="533400" y="3581400"/>
            <a:chExt cx="1539240" cy="1143000"/>
          </a:xfrm>
        </p:grpSpPr>
        <p:sp>
          <p:nvSpPr>
            <p:cNvPr id="3" name="Oval 2"/>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4" name="Oval 3"/>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47107" name="TextBox 8"/>
          <p:cNvSpPr txBox="1">
            <a:spLocks noChangeArrowheads="1"/>
          </p:cNvSpPr>
          <p:nvPr/>
        </p:nvSpPr>
        <p:spPr bwMode="auto">
          <a:xfrm>
            <a:off x="228600" y="2133600"/>
            <a:ext cx="8534400" cy="2001838"/>
          </a:xfrm>
          <a:prstGeom prst="rect">
            <a:avLst/>
          </a:prstGeom>
          <a:noFill/>
          <a:ln w="9525">
            <a:noFill/>
            <a:miter lim="800000"/>
            <a:headEnd/>
            <a:tailEnd/>
          </a:ln>
        </p:spPr>
        <p:txBody>
          <a:bodyPr>
            <a:spAutoFit/>
          </a:bodyPr>
          <a:lstStyle/>
          <a:p>
            <a:r>
              <a:rPr lang="en-US" sz="3100" b="1" u="sng">
                <a:latin typeface="Bookman Old Style" pitchFamily="-111" charset="0"/>
              </a:rPr>
              <a:t>Question 5</a:t>
            </a:r>
          </a:p>
          <a:p>
            <a:endParaRPr lang="en-US" sz="3100">
              <a:latin typeface="Bookman Old Style" pitchFamily="-111" charset="0"/>
            </a:endParaRPr>
          </a:p>
          <a:p>
            <a:r>
              <a:rPr lang="en-US" sz="3100">
                <a:latin typeface="Bookman Old Style" pitchFamily="-111" charset="0"/>
              </a:rPr>
              <a:t>When two or more atoms bond together they form a ……</a:t>
            </a:r>
          </a:p>
        </p:txBody>
      </p:sp>
      <p:sp>
        <p:nvSpPr>
          <p:cNvPr id="10" name="TextBox 9"/>
          <p:cNvSpPr txBox="1"/>
          <p:nvPr/>
        </p:nvSpPr>
        <p:spPr>
          <a:xfrm>
            <a:off x="228600" y="4929188"/>
            <a:ext cx="8534400" cy="1492250"/>
          </a:xfrm>
          <a:prstGeom prst="rect">
            <a:avLst/>
          </a:prstGeom>
          <a:noFill/>
        </p:spPr>
        <p:txBody>
          <a:bodyPr>
            <a:spAutoFit/>
          </a:bodyPr>
          <a:lstStyle/>
          <a:p>
            <a:pPr marL="514350" indent="-514350">
              <a:spcAft>
                <a:spcPts val="600"/>
              </a:spcAft>
              <a:buFontTx/>
              <a:buAutoNum type="alphaUcPeriod"/>
            </a:pPr>
            <a:r>
              <a:rPr lang="en-US" sz="2700">
                <a:latin typeface="Bookman Old Style" pitchFamily="-111" charset="0"/>
                <a:hlinkClick r:id="rId2" action="ppaction://hlinksldjump"/>
              </a:rPr>
              <a:t>an element</a:t>
            </a:r>
            <a:r>
              <a:rPr lang="en-US" sz="2700">
                <a:latin typeface="Bookman Old Style" pitchFamily="-111" charset="0"/>
              </a:rPr>
              <a:t>						B.	</a:t>
            </a:r>
            <a:r>
              <a:rPr lang="en-US" sz="2700">
                <a:latin typeface="Bookman Old Style" pitchFamily="-111" charset="0"/>
                <a:hlinkClick r:id="rId2" action="ppaction://hlinksldjump"/>
              </a:rPr>
              <a:t> a compound</a:t>
            </a:r>
            <a:endParaRPr lang="en-US" sz="2700">
              <a:latin typeface="Bookman Old Style" pitchFamily="-111" charset="0"/>
            </a:endParaRPr>
          </a:p>
          <a:p>
            <a:pPr marL="514350" indent="-514350">
              <a:spcAft>
                <a:spcPts val="600"/>
              </a:spcAft>
            </a:pPr>
            <a:endParaRPr lang="en-US" sz="2700">
              <a:latin typeface="Bookman Old Style" pitchFamily="-111" charset="0"/>
            </a:endParaRPr>
          </a:p>
          <a:p>
            <a:pPr marL="514350" indent="-514350">
              <a:spcAft>
                <a:spcPts val="3600"/>
              </a:spcAft>
            </a:pPr>
            <a:r>
              <a:rPr lang="en-US" sz="2700">
                <a:latin typeface="Bookman Old Style" pitchFamily="-111" charset="0"/>
              </a:rPr>
              <a:t>C. </a:t>
            </a:r>
            <a:r>
              <a:rPr lang="en-US" sz="2700">
                <a:latin typeface="Bookman Old Style" pitchFamily="-111" charset="0"/>
                <a:hlinkClick r:id="rId3" action="ppaction://hlinksldjump"/>
              </a:rPr>
              <a:t>a mixture	</a:t>
            </a:r>
            <a:r>
              <a:rPr lang="en-US" sz="2700">
                <a:latin typeface="Bookman Old Style" pitchFamily="-111" charset="0"/>
              </a:rPr>
              <a:t>						D.	</a:t>
            </a:r>
            <a:r>
              <a:rPr lang="en-US" sz="2700">
                <a:latin typeface="Bookman Old Style" pitchFamily="-111" charset="0"/>
                <a:hlinkClick r:id="rId4" action="ppaction://hlinksldjump"/>
              </a:rPr>
              <a:t>molecule</a:t>
            </a:r>
            <a:endParaRPr lang="en-US" sz="2700">
              <a:latin typeface="Bookman Old Style" pitchFamily="-111"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
          <p:cNvSpPr txBox="1">
            <a:spLocks noChangeArrowheads="1"/>
          </p:cNvSpPr>
          <p:nvPr/>
        </p:nvSpPr>
        <p:spPr bwMode="auto">
          <a:xfrm>
            <a:off x="685800" y="1143000"/>
            <a:ext cx="8001000" cy="3232150"/>
          </a:xfrm>
          <a:prstGeom prst="rect">
            <a:avLst/>
          </a:prstGeom>
          <a:noFill/>
          <a:ln w="9525">
            <a:noFill/>
            <a:miter lim="800000"/>
            <a:headEnd/>
            <a:tailEnd/>
          </a:ln>
        </p:spPr>
        <p:txBody>
          <a:bodyPr>
            <a:spAutoFit/>
          </a:bodyPr>
          <a:lstStyle/>
          <a:p>
            <a:pPr algn="ctr"/>
            <a:r>
              <a:rPr lang="en-US" sz="6800">
                <a:latin typeface="Bookman Old Style" pitchFamily="-111" charset="0"/>
              </a:rPr>
              <a:t>That is incorrect.  </a:t>
            </a:r>
          </a:p>
          <a:p>
            <a:pPr algn="ctr"/>
            <a:endParaRPr lang="en-US" sz="6800">
              <a:latin typeface="Bookman Old Style" pitchFamily="-111" charset="0"/>
            </a:endParaRPr>
          </a:p>
          <a:p>
            <a:pPr algn="ctr"/>
            <a:r>
              <a:rPr lang="en-US" sz="6800">
                <a:latin typeface="Bookman Old Style" pitchFamily="-111" charset="0"/>
                <a:hlinkClick r:id="rId3" action="ppaction://hlinksldjump"/>
              </a:rPr>
              <a:t>Try again</a:t>
            </a:r>
            <a:r>
              <a:rPr lang="en-US" sz="6800">
                <a:latin typeface="Bookman Old Style" pitchFamily="-111"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8130"/>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Bubbles"/>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1"/>
          <p:cNvSpPr txBox="1">
            <a:spLocks noChangeArrowheads="1"/>
          </p:cNvSpPr>
          <p:nvPr/>
        </p:nvSpPr>
        <p:spPr bwMode="auto">
          <a:xfrm>
            <a:off x="457200" y="838200"/>
            <a:ext cx="8229600" cy="4632325"/>
          </a:xfrm>
          <a:prstGeom prst="rect">
            <a:avLst/>
          </a:prstGeom>
          <a:noFill/>
          <a:ln w="9525">
            <a:noFill/>
            <a:miter lim="800000"/>
            <a:headEnd/>
            <a:tailEnd/>
          </a:ln>
        </p:spPr>
        <p:txBody>
          <a:bodyPr>
            <a:spAutoFit/>
          </a:bodyPr>
          <a:lstStyle/>
          <a:p>
            <a:pPr algn="ctr"/>
            <a:r>
              <a:rPr lang="en-US" sz="5700">
                <a:latin typeface="Bookman Old Style" pitchFamily="-111" charset="0"/>
              </a:rPr>
              <a:t>That is one possibility, but there is a better answer.</a:t>
            </a:r>
          </a:p>
          <a:p>
            <a:pPr algn="ctr"/>
            <a:endParaRPr lang="en-US" sz="5700">
              <a:latin typeface="Bookman Old Style" pitchFamily="-111" charset="0"/>
            </a:endParaRPr>
          </a:p>
          <a:p>
            <a:pPr algn="ctr"/>
            <a:r>
              <a:rPr lang="en-US" sz="5700">
                <a:latin typeface="Bookman Old Style" pitchFamily="-111" charset="0"/>
                <a:hlinkClick r:id="rId3" action="ppaction://hlinksldjump"/>
              </a:rPr>
              <a:t>Try again</a:t>
            </a:r>
            <a:r>
              <a:rPr lang="en-US" sz="5700">
                <a:latin typeface="Bookman Old Style" pitchFamily="-111"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9154"/>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Clapping"/>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1"/>
          <p:cNvSpPr txBox="1">
            <a:spLocks noChangeArrowheads="1"/>
          </p:cNvSpPr>
          <p:nvPr/>
        </p:nvSpPr>
        <p:spPr bwMode="auto">
          <a:xfrm>
            <a:off x="457200" y="762000"/>
            <a:ext cx="8305800" cy="4970463"/>
          </a:xfrm>
          <a:prstGeom prst="rect">
            <a:avLst/>
          </a:prstGeom>
          <a:noFill/>
          <a:ln w="9525">
            <a:noFill/>
            <a:miter lim="800000"/>
            <a:headEnd/>
            <a:tailEnd/>
          </a:ln>
        </p:spPr>
        <p:txBody>
          <a:bodyPr>
            <a:spAutoFit/>
          </a:bodyPr>
          <a:lstStyle/>
          <a:p>
            <a:pPr algn="ctr"/>
            <a:r>
              <a:rPr lang="en-US" sz="7800">
                <a:latin typeface="Bookman Old Style" pitchFamily="-111" charset="0"/>
              </a:rPr>
              <a:t>That’s correct!</a:t>
            </a:r>
          </a:p>
          <a:p>
            <a:pPr algn="ctr"/>
            <a:endParaRPr lang="en-US" sz="3100">
              <a:latin typeface="Bookman Old Style" pitchFamily="-111" charset="0"/>
            </a:endParaRPr>
          </a:p>
          <a:p>
            <a:pPr algn="ctr"/>
            <a:r>
              <a:rPr lang="en-US" sz="2600">
                <a:latin typeface="Bookman Old Style" pitchFamily="-111" charset="0"/>
              </a:rPr>
              <a:t>Molecule is the BEST answer to the question.  It’s true that compounds and elements are both collections of molecules and are not exactly wrong answers.  However, in a compound the atoms have to be different.  In an element the atoms have to be the SAME type.  The question didn’t say whether the atoms were the same type or not.  Therefore, molecule is the BEST answer.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50178"/>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rot="385548">
            <a:off x="533400" y="527050"/>
            <a:ext cx="1539875" cy="1143000"/>
            <a:chOff x="533400" y="3581400"/>
            <a:chExt cx="1539240" cy="1143000"/>
          </a:xfrm>
        </p:grpSpPr>
        <p:sp>
          <p:nvSpPr>
            <p:cNvPr id="4" name="Oval 3"/>
            <p:cNvSpPr>
              <a:spLocks noChangeArrowheads="1"/>
            </p:cNvSpPr>
            <p:nvPr/>
          </p:nvSpPr>
          <p:spPr bwMode="auto">
            <a:xfrm>
              <a:off x="745331" y="3626959"/>
              <a:ext cx="1098097" cy="1096963"/>
            </a:xfrm>
            <a:prstGeom prst="ellipse">
              <a:avLst/>
            </a:prstGeom>
            <a:solidFill>
              <a:srgbClr val="FF0000"/>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5" name="Oval 4"/>
            <p:cNvSpPr>
              <a:spLocks noChangeArrowheads="1"/>
            </p:cNvSpPr>
            <p:nvPr/>
          </p:nvSpPr>
          <p:spPr bwMode="auto">
            <a:xfrm>
              <a:off x="532867" y="3581151"/>
              <a:ext cx="457011" cy="457200"/>
            </a:xfrm>
            <a:prstGeom prst="ellipse">
              <a:avLst/>
            </a:prstGeom>
            <a:solidFill>
              <a:schemeClr val="bg1"/>
            </a:solidFill>
            <a:ln w="9525">
              <a:solidFill>
                <a:schemeClr val="tx1"/>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6" name="Oval 5"/>
            <p:cNvSpPr>
              <a:spLocks noChangeArrowheads="1"/>
            </p:cNvSpPr>
            <p:nvPr/>
          </p:nvSpPr>
          <p:spPr bwMode="auto">
            <a:xfrm>
              <a:off x="1605912" y="3623200"/>
              <a:ext cx="457011" cy="457200"/>
            </a:xfrm>
            <a:prstGeom prst="ellipse">
              <a:avLst/>
            </a:prstGeom>
            <a:solidFill>
              <a:srgbClr val="FFFFFF"/>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7" name="Oval 6"/>
            <p:cNvSpPr>
              <a:spLocks noChangeArrowheads="1"/>
            </p:cNvSpPr>
            <p:nvPr/>
          </p:nvSpPr>
          <p:spPr bwMode="auto">
            <a:xfrm>
              <a:off x="1760430" y="3803355"/>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sp>
          <p:nvSpPr>
            <p:cNvPr id="8" name="Oval 7"/>
            <p:cNvSpPr>
              <a:spLocks noChangeArrowheads="1"/>
            </p:cNvSpPr>
            <p:nvPr/>
          </p:nvSpPr>
          <p:spPr bwMode="auto">
            <a:xfrm>
              <a:off x="681546" y="3723624"/>
              <a:ext cx="136469" cy="136525"/>
            </a:xfrm>
            <a:prstGeom prst="ellipse">
              <a:avLst/>
            </a:prstGeom>
            <a:solidFill>
              <a:schemeClr val="tx1"/>
            </a:solidFill>
            <a:ln w="9525">
              <a:solidFill>
                <a:srgbClr val="000000"/>
              </a:solidFill>
              <a:round/>
              <a:headEnd/>
              <a:tailEnd/>
            </a:ln>
            <a:effectLst>
              <a:outerShdw dist="23000" dir="5400000" rotWithShape="0">
                <a:srgbClr val="808080">
                  <a:alpha val="34999"/>
                </a:srgbClr>
              </a:outerShdw>
            </a:effectLst>
          </p:spPr>
          <p:txBody>
            <a:bodyPr anchor="ctr"/>
            <a:lstStyle/>
            <a:p>
              <a:pPr algn="ctr"/>
              <a:endParaRPr lang="en-US">
                <a:solidFill>
                  <a:srgbClr val="FFFFFF"/>
                </a:solidFill>
                <a:latin typeface="Calibri" pitchFamily="-111" charset="0"/>
              </a:endParaRPr>
            </a:p>
          </p:txBody>
        </p:sp>
      </p:grpSp>
      <p:sp>
        <p:nvSpPr>
          <p:cNvPr id="9" name="TextBox 8"/>
          <p:cNvSpPr txBox="1"/>
          <p:nvPr/>
        </p:nvSpPr>
        <p:spPr>
          <a:xfrm>
            <a:off x="550863" y="609600"/>
            <a:ext cx="8288337" cy="2862263"/>
          </a:xfrm>
          <a:prstGeom prst="rect">
            <a:avLst/>
          </a:prstGeom>
          <a:noFill/>
        </p:spPr>
        <p:txBody>
          <a:bodyPr>
            <a:spAutoFit/>
          </a:bodyPr>
          <a:lstStyle/>
          <a:p>
            <a:r>
              <a:rPr lang="en-US" sz="3000">
                <a:latin typeface="Calibri" pitchFamily="-111" charset="0"/>
              </a:rPr>
              <a:t>					That concludes this briefing.  					 Remember to speak of this to NO 		     ONE!  If you do, we WILL find out!  You will leave us no choice but to send a team of trained ninjas after you.  They will catch you in the halls </a:t>
            </a:r>
          </a:p>
          <a:p>
            <a:r>
              <a:rPr lang="en-US" sz="3000">
                <a:latin typeface="Calibri" pitchFamily="-111" charset="0"/>
              </a:rPr>
              <a:t>and ……</a:t>
            </a:r>
          </a:p>
        </p:txBody>
      </p:sp>
      <p:sp>
        <p:nvSpPr>
          <p:cNvPr id="10" name="TextBox 9"/>
          <p:cNvSpPr txBox="1"/>
          <p:nvPr/>
        </p:nvSpPr>
        <p:spPr>
          <a:xfrm>
            <a:off x="550863" y="3886200"/>
            <a:ext cx="8288337" cy="677863"/>
          </a:xfrm>
          <a:prstGeom prst="rect">
            <a:avLst/>
          </a:prstGeom>
          <a:noFill/>
        </p:spPr>
        <p:txBody>
          <a:bodyPr>
            <a:spAutoFit/>
          </a:bodyPr>
          <a:lstStyle/>
          <a:p>
            <a:r>
              <a:rPr lang="en-US" sz="3800">
                <a:latin typeface="Calibri" pitchFamily="-111" charset="0"/>
              </a:rPr>
              <a:t>give you a swirly after school.</a:t>
            </a:r>
          </a:p>
        </p:txBody>
      </p:sp>
      <p:sp>
        <p:nvSpPr>
          <p:cNvPr id="11" name="TextBox 10"/>
          <p:cNvSpPr txBox="1"/>
          <p:nvPr/>
        </p:nvSpPr>
        <p:spPr>
          <a:xfrm>
            <a:off x="550863" y="5181600"/>
            <a:ext cx="8288337" cy="938213"/>
          </a:xfrm>
          <a:prstGeom prst="rect">
            <a:avLst/>
          </a:prstGeom>
          <a:noFill/>
        </p:spPr>
        <p:txBody>
          <a:bodyPr>
            <a:spAutoFit/>
          </a:bodyPr>
          <a:lstStyle/>
          <a:p>
            <a:r>
              <a:rPr lang="en-US" sz="5500">
                <a:latin typeface="Calibri" pitchFamily="-111" charset="0"/>
              </a:rPr>
              <a:t>Good Day recruits.  H</a:t>
            </a:r>
            <a:r>
              <a:rPr lang="en-US" sz="5500" baseline="-25000">
                <a:latin typeface="Calibri" pitchFamily="-111" charset="0"/>
              </a:rPr>
              <a:t>2</a:t>
            </a:r>
            <a:r>
              <a:rPr lang="en-US" sz="5500">
                <a:latin typeface="Calibri" pitchFamily="-111" charset="0"/>
              </a:rPr>
              <a:t>O out.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
                                        </p:tgtEl>
                                      </p:cMediaNode>
                                    </p:audio>
                                  </p:sub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3" name="Karate"/>
                                        </p:tgtEl>
                                      </p:cMediaNode>
                                    </p:audio>
                                  </p:sub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2000"/>
                                        <p:tgtEl>
                                          <p:spTgt spid="11"/>
                                        </p:tgtEl>
                                      </p:cBhvr>
                                    </p:animEffect>
                                  </p:childTnLst>
                                  <p:subTnLst>
                                    <p:audio>
                                      <p:cMediaNode>
                                        <p:cTn display="0" masterRel="sameClick">
                                          <p:stCondLst>
                                            <p:cond evt="begin" delay="0">
                                              <p:tn val="14"/>
                                            </p:cond>
                                          </p:stCondLst>
                                          <p:endCondLst>
                                            <p:cond evt="onStopAudio" delay="0">
                                              <p:tgtEl>
                                                <p:sldTgt/>
                                              </p:tgtEl>
                                            </p:cond>
                                          </p:endCondLst>
                                        </p:cTn>
                                        <p:tgtEl>
                                          <p:sndTgt r:embed="rId2" name="Chimes"/>
                                        </p:tgtEl>
                                      </p:cMediaNode>
                                    </p:audio>
                                  </p:subTnLst>
                                </p:cTn>
                              </p:par>
                            </p:childTnLst>
                          </p:cTn>
                        </p:par>
                        <p:par>
                          <p:cTn id="17" fill="hold">
                            <p:stCondLst>
                              <p:cond delay="2000"/>
                            </p:stCondLst>
                            <p:childTnLst>
                              <p:par>
                                <p:cTn id="18" presetID="10" presetClass="exit" presetSubtype="0" fill="hold" nodeType="afterEffect">
                                  <p:stCondLst>
                                    <p:cond delay="200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subTnLst>
                                    <p:audio>
                                      <p:cMediaNode>
                                        <p:cTn display="0" masterRel="sameClick">
                                          <p:stCondLst>
                                            <p:cond evt="begin" delay="0">
                                              <p:tn val="18"/>
                                            </p:cond>
                                          </p:stCondLst>
                                          <p:endCondLst>
                                            <p:cond evt="onStopAudio" delay="0">
                                              <p:tgtEl>
                                                <p:sldTgt/>
                                              </p:tgtEl>
                                            </p:cond>
                                          </p:endCondLst>
                                        </p:cTn>
                                        <p:tgtEl>
                                          <p:sndTgt r:embed="rId4" name="Whoosh"/>
                                        </p:tgtEl>
                                      </p:cMediaNode>
                                    </p:audio>
                                  </p:subTnLst>
                                </p:cTn>
                              </p:par>
                            </p:childTnLst>
                          </p:cTn>
                        </p:par>
                        <p:par>
                          <p:cTn id="21" fill="hold">
                            <p:stCondLst>
                              <p:cond delay="4500"/>
                            </p:stCondLst>
                            <p:childTnLst>
                              <p:par>
                                <p:cTn id="22" presetID="10" presetClass="exit" presetSubtype="0" fill="hold" grpId="1" nodeType="afterEffect">
                                  <p:stCondLst>
                                    <p:cond delay="0"/>
                                  </p:stCondLst>
                                  <p:childTnLst>
                                    <p:animEffect transition="out" filter="fade">
                                      <p:cBhvr>
                                        <p:cTn id="23" dur="500"/>
                                        <p:tgtEl>
                                          <p:spTgt spid="11"/>
                                        </p:tgtEl>
                                      </p:cBhvr>
                                    </p:animEffect>
                                    <p:set>
                                      <p:cBhvr>
                                        <p:cTn id="24" dur="1" fill="hold">
                                          <p:stCondLst>
                                            <p:cond delay="499"/>
                                          </p:stCondLst>
                                        </p:cTn>
                                        <p:tgtEl>
                                          <p:spTgt spid="11"/>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Whoosh"/>
                                        </p:tgtEl>
                                      </p:cMediaNode>
                                    </p:audio>
                                  </p:subTnLst>
                                </p:cTn>
                              </p:par>
                            </p:childTnLst>
                          </p:cTn>
                        </p:par>
                        <p:par>
                          <p:cTn id="25" fill="hold">
                            <p:stCondLst>
                              <p:cond delay="5000"/>
                            </p:stCondLst>
                            <p:childTnLst>
                              <p:par>
                                <p:cTn id="26" presetID="10" presetClass="exit" presetSubtype="0" fill="hold" grpId="1" nodeType="afterEffect">
                                  <p:stCondLst>
                                    <p:cond delay="0"/>
                                  </p:stCondLst>
                                  <p:childTnLst>
                                    <p:animEffect transition="out" filter="fade">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subTnLst>
                                    <p:audio>
                                      <p:cMediaNode>
                                        <p:cTn display="0" masterRel="sameClick">
                                          <p:stCondLst>
                                            <p:cond evt="begin" delay="0">
                                              <p:tn val="26"/>
                                            </p:cond>
                                          </p:stCondLst>
                                          <p:endCondLst>
                                            <p:cond evt="onStopAudio" delay="0">
                                              <p:tgtEl>
                                                <p:sldTgt/>
                                              </p:tgtEl>
                                            </p:cond>
                                          </p:endCondLst>
                                        </p:cTn>
                                        <p:tgtEl>
                                          <p:sndTgt r:embed="rId4" name="Whoosh"/>
                                        </p:tgtEl>
                                      </p:cMediaNode>
                                    </p:audio>
                                  </p:subTnLst>
                                </p:cTn>
                              </p:par>
                            </p:childTnLst>
                          </p:cTn>
                        </p:par>
                        <p:par>
                          <p:cTn id="29" fill="hold">
                            <p:stCondLst>
                              <p:cond delay="5500"/>
                            </p:stCondLst>
                            <p:childTnLst>
                              <p:par>
                                <p:cTn id="30" presetID="10" presetClass="exit" presetSubtype="0" fill="hold" grpId="1" nodeType="afterEffect">
                                  <p:stCondLst>
                                    <p:cond delay="0"/>
                                  </p:stCondLst>
                                  <p:childTnLst>
                                    <p:animEffect transition="out" filter="fade">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subTnLst>
                                    <p:audio>
                                      <p:cMediaNode>
                                        <p:cTn display="0" masterRel="sameClick">
                                          <p:stCondLst>
                                            <p:cond evt="begin" delay="0">
                                              <p:tn val="30"/>
                                            </p:cond>
                                          </p:stCondLst>
                                          <p:endCondLst>
                                            <p:cond evt="onStopAudio" delay="0">
                                              <p:tgtEl>
                                                <p:sldTgt/>
                                              </p:tgtEl>
                                            </p:cond>
                                          </p:endCondLst>
                                        </p:cTn>
                                        <p:tgtEl>
                                          <p:sndTgt r:embed="rId4" name="Whoosh"/>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P spid="11" grpId="0"/>
      <p:bldP spid="11"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Box 1"/>
          <p:cNvSpPr txBox="1">
            <a:spLocks noChangeArrowheads="1"/>
          </p:cNvSpPr>
          <p:nvPr/>
        </p:nvSpPr>
        <p:spPr bwMode="auto">
          <a:xfrm>
            <a:off x="228600" y="533400"/>
            <a:ext cx="8534400" cy="646113"/>
          </a:xfrm>
          <a:prstGeom prst="rect">
            <a:avLst/>
          </a:prstGeom>
          <a:noFill/>
          <a:ln w="9525">
            <a:noFill/>
            <a:miter lim="800000"/>
            <a:headEnd/>
            <a:tailEnd/>
          </a:ln>
        </p:spPr>
        <p:txBody>
          <a:bodyPr>
            <a:spAutoFit/>
          </a:bodyPr>
          <a:lstStyle/>
          <a:p>
            <a:r>
              <a:rPr lang="en-US" b="1" u="sng"/>
              <a:t>To preview a question sheet and test (with answer keys) that accompanies this presentation click below.</a:t>
            </a:r>
          </a:p>
        </p:txBody>
      </p:sp>
      <p:sp>
        <p:nvSpPr>
          <p:cNvPr id="52227" name="TextBox 2"/>
          <p:cNvSpPr txBox="1">
            <a:spLocks noChangeArrowheads="1"/>
          </p:cNvSpPr>
          <p:nvPr/>
        </p:nvSpPr>
        <p:spPr bwMode="auto">
          <a:xfrm>
            <a:off x="228600" y="1335088"/>
            <a:ext cx="8305800" cy="646112"/>
          </a:xfrm>
          <a:prstGeom prst="rect">
            <a:avLst/>
          </a:prstGeom>
          <a:noFill/>
          <a:ln w="9525">
            <a:noFill/>
            <a:miter lim="800000"/>
            <a:headEnd/>
            <a:tailEnd/>
          </a:ln>
        </p:spPr>
        <p:txBody>
          <a:bodyPr>
            <a:spAutoFit/>
          </a:bodyPr>
          <a:lstStyle/>
          <a:p>
            <a:r>
              <a:rPr lang="en-US">
                <a:hlinkClick r:id="rId2"/>
              </a:rPr>
              <a:t>Atoms, Molecules, Elements, Compounds, and Mixtures Question Sheet and Test (with keys)</a:t>
            </a:r>
            <a:endParaRPr lang="en-US"/>
          </a:p>
        </p:txBody>
      </p:sp>
      <p:sp>
        <p:nvSpPr>
          <p:cNvPr id="52228" name="TextBox 3"/>
          <p:cNvSpPr txBox="1">
            <a:spLocks noChangeArrowheads="1"/>
          </p:cNvSpPr>
          <p:nvPr/>
        </p:nvSpPr>
        <p:spPr bwMode="auto">
          <a:xfrm>
            <a:off x="228600" y="2438400"/>
            <a:ext cx="8077200" cy="369888"/>
          </a:xfrm>
          <a:prstGeom prst="rect">
            <a:avLst/>
          </a:prstGeom>
          <a:noFill/>
          <a:ln w="9525">
            <a:noFill/>
            <a:miter lim="800000"/>
            <a:headEnd/>
            <a:tailEnd/>
          </a:ln>
        </p:spPr>
        <p:txBody>
          <a:bodyPr>
            <a:spAutoFit/>
          </a:bodyPr>
          <a:lstStyle/>
          <a:p>
            <a:r>
              <a:rPr lang="en-US" b="1" u="sng"/>
              <a:t>Here are other PowerPoint lessons in science.</a:t>
            </a:r>
          </a:p>
        </p:txBody>
      </p:sp>
      <p:sp>
        <p:nvSpPr>
          <p:cNvPr id="52229" name="TextBox 4"/>
          <p:cNvSpPr txBox="1">
            <a:spLocks noChangeArrowheads="1"/>
          </p:cNvSpPr>
          <p:nvPr/>
        </p:nvSpPr>
        <p:spPr bwMode="auto">
          <a:xfrm>
            <a:off x="228600" y="3048000"/>
            <a:ext cx="8534400" cy="369888"/>
          </a:xfrm>
          <a:prstGeom prst="rect">
            <a:avLst/>
          </a:prstGeom>
          <a:noFill/>
          <a:ln w="9525">
            <a:noFill/>
            <a:miter lim="800000"/>
            <a:headEnd/>
            <a:tailEnd/>
          </a:ln>
        </p:spPr>
        <p:txBody>
          <a:bodyPr>
            <a:spAutoFit/>
          </a:bodyPr>
          <a:lstStyle/>
          <a:p>
            <a:r>
              <a:rPr lang="en-US">
                <a:hlinkClick r:id="rId3"/>
              </a:rPr>
              <a:t>Matter, Weight, Mass, and Volume PowerPoint Lesson(s) part 1</a:t>
            </a:r>
            <a:endParaRPr lang="en-US"/>
          </a:p>
        </p:txBody>
      </p:sp>
      <p:sp>
        <p:nvSpPr>
          <p:cNvPr id="52230" name="TextBox 6"/>
          <p:cNvSpPr txBox="1">
            <a:spLocks noChangeArrowheads="1"/>
          </p:cNvSpPr>
          <p:nvPr/>
        </p:nvSpPr>
        <p:spPr bwMode="auto">
          <a:xfrm>
            <a:off x="228600" y="3886200"/>
            <a:ext cx="7315200" cy="369888"/>
          </a:xfrm>
          <a:prstGeom prst="rect">
            <a:avLst/>
          </a:prstGeom>
          <a:noFill/>
          <a:ln w="9525">
            <a:noFill/>
            <a:miter lim="800000"/>
            <a:headEnd/>
            <a:tailEnd/>
          </a:ln>
        </p:spPr>
        <p:txBody>
          <a:bodyPr>
            <a:spAutoFit/>
          </a:bodyPr>
          <a:lstStyle/>
          <a:p>
            <a:r>
              <a:rPr lang="en-US">
                <a:hlinkClick r:id="rId4"/>
              </a:rPr>
              <a:t>Matter, Weight, Mass, and Volume PowerPoint Lesson(s) part 2</a:t>
            </a:r>
            <a:endParaRPr lang="en-US"/>
          </a:p>
        </p:txBody>
      </p:sp>
      <p:sp>
        <p:nvSpPr>
          <p:cNvPr id="52231" name="TextBox 7"/>
          <p:cNvSpPr txBox="1">
            <a:spLocks noChangeArrowheads="1"/>
          </p:cNvSpPr>
          <p:nvPr/>
        </p:nvSpPr>
        <p:spPr bwMode="auto">
          <a:xfrm>
            <a:off x="228600" y="4724400"/>
            <a:ext cx="8305800" cy="369888"/>
          </a:xfrm>
          <a:prstGeom prst="rect">
            <a:avLst/>
          </a:prstGeom>
          <a:noFill/>
          <a:ln w="9525">
            <a:noFill/>
            <a:miter lim="800000"/>
            <a:headEnd/>
            <a:tailEnd/>
          </a:ln>
        </p:spPr>
        <p:txBody>
          <a:bodyPr>
            <a:spAutoFit/>
          </a:bodyPr>
          <a:lstStyle/>
          <a:p>
            <a:r>
              <a:rPr lang="en-US">
                <a:hlinkClick r:id="rId5"/>
              </a:rPr>
              <a:t>All About the Moon PowerPoint Lesson(s)</a:t>
            </a:r>
            <a:endParaRPr lang="en-US"/>
          </a:p>
        </p:txBody>
      </p:sp>
      <p:sp>
        <p:nvSpPr>
          <p:cNvPr id="52232" name="TextBox 8"/>
          <p:cNvSpPr txBox="1">
            <a:spLocks noChangeArrowheads="1"/>
          </p:cNvSpPr>
          <p:nvPr/>
        </p:nvSpPr>
        <p:spPr bwMode="auto">
          <a:xfrm>
            <a:off x="228600" y="5486400"/>
            <a:ext cx="8305800" cy="369888"/>
          </a:xfrm>
          <a:prstGeom prst="rect">
            <a:avLst/>
          </a:prstGeom>
          <a:noFill/>
          <a:ln w="9525">
            <a:noFill/>
            <a:miter lim="800000"/>
            <a:headEnd/>
            <a:tailEnd/>
          </a:ln>
        </p:spPr>
        <p:txBody>
          <a:bodyPr>
            <a:spAutoFit/>
          </a:bodyPr>
          <a:lstStyle/>
          <a:p>
            <a:r>
              <a:rPr lang="en-US">
                <a:hlinkClick r:id="rId6"/>
              </a:rPr>
              <a:t>The Scientific Method- A Red-Nosed Reindeer Mystery- PowerPoint Lesson(s)</a:t>
            </a:r>
            <a:endParaRPr lang="en-US"/>
          </a:p>
        </p:txBody>
      </p:sp>
      <p:sp>
        <p:nvSpPr>
          <p:cNvPr id="52233" name="TextBox 10"/>
          <p:cNvSpPr txBox="1">
            <a:spLocks noChangeArrowheads="1"/>
          </p:cNvSpPr>
          <p:nvPr/>
        </p:nvSpPr>
        <p:spPr bwMode="auto">
          <a:xfrm>
            <a:off x="228600" y="6248400"/>
            <a:ext cx="8305800" cy="369888"/>
          </a:xfrm>
          <a:prstGeom prst="rect">
            <a:avLst/>
          </a:prstGeom>
          <a:noFill/>
          <a:ln w="9525">
            <a:noFill/>
            <a:miter lim="800000"/>
            <a:headEnd/>
            <a:tailEnd/>
          </a:ln>
        </p:spPr>
        <p:txBody>
          <a:bodyPr>
            <a:spAutoFit/>
          </a:bodyPr>
          <a:lstStyle/>
          <a:p>
            <a:r>
              <a:rPr lang="en-US">
                <a:hlinkClick r:id="rId7"/>
              </a:rPr>
              <a:t>Other Products – Nicole Paul page</a:t>
            </a: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678</TotalTime>
  <Words>2005</Words>
  <Application>Microsoft Office PowerPoint</Application>
  <PresentationFormat>On-screen Show (4:3)</PresentationFormat>
  <Paragraphs>142</Paragraphs>
  <Slides>39</Slides>
  <Notes>0</Notes>
  <HiddenSlides>0</HiddenSlides>
  <MMClips>1</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vector>
  </TitlesOfParts>
  <Company>Williamsport Area School District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WASD</dc:creator>
  <cp:lastModifiedBy>horgan</cp:lastModifiedBy>
  <cp:revision>14</cp:revision>
  <dcterms:created xsi:type="dcterms:W3CDTF">2010-02-04T20:03:21Z</dcterms:created>
  <dcterms:modified xsi:type="dcterms:W3CDTF">2011-09-27T20:41:35Z</dcterms:modified>
</cp:coreProperties>
</file>